
<file path=[Content_Types].xml><?xml version="1.0" encoding="utf-8"?>
<Types xmlns="http://schemas.openxmlformats.org/package/2006/content-types">
  <Default Extension="png" ContentType="image/png"/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handoutMasterIdLst>
    <p:handoutMasterId r:id="rId32"/>
  </p:handoutMasterIdLst>
  <p:sldIdLst>
    <p:sldId id="256" r:id="rId3"/>
    <p:sldId id="269" r:id="rId5"/>
    <p:sldId id="271" r:id="rId6"/>
    <p:sldId id="275" r:id="rId7"/>
    <p:sldId id="272" r:id="rId8"/>
    <p:sldId id="273" r:id="rId9"/>
    <p:sldId id="274" r:id="rId10"/>
    <p:sldId id="276" r:id="rId11"/>
    <p:sldId id="304" r:id="rId12"/>
    <p:sldId id="278" r:id="rId13"/>
    <p:sldId id="277" r:id="rId14"/>
    <p:sldId id="279" r:id="rId15"/>
    <p:sldId id="283" r:id="rId16"/>
    <p:sldId id="290" r:id="rId17"/>
    <p:sldId id="281" r:id="rId18"/>
    <p:sldId id="291" r:id="rId19"/>
    <p:sldId id="292" r:id="rId20"/>
    <p:sldId id="293" r:id="rId21"/>
    <p:sldId id="284" r:id="rId22"/>
    <p:sldId id="286" r:id="rId23"/>
    <p:sldId id="299" r:id="rId24"/>
    <p:sldId id="305" r:id="rId25"/>
    <p:sldId id="301" r:id="rId26"/>
    <p:sldId id="321" r:id="rId27"/>
    <p:sldId id="302" r:id="rId28"/>
    <p:sldId id="322" r:id="rId29"/>
    <p:sldId id="323" r:id="rId30"/>
    <p:sldId id="300" r:id="rId31"/>
  </p:sldIdLst>
  <p:sldSz cx="9144000" cy="6858000" type="screen4x3"/>
  <p:notesSz cx="6735445" cy="9865995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338" userDrawn="1">
          <p15:clr>
            <a:srgbClr val="A4A3A4"/>
          </p15:clr>
        </p15:guide>
        <p15:guide id="2" orient="horz" pos="0" userDrawn="1">
          <p15:clr>
            <a:srgbClr val="A4A3A4"/>
          </p15:clr>
        </p15:guide>
        <p15:guide id="3" orient="horz" pos="720" userDrawn="1">
          <p15:clr>
            <a:srgbClr val="A4A3A4"/>
          </p15:clr>
        </p15:guide>
        <p15:guide id="4" orient="horz" pos="1404" userDrawn="1">
          <p15:clr>
            <a:srgbClr val="A4A3A4"/>
          </p15:clr>
        </p15:guide>
        <p15:guide id="5" orient="horz" pos="2169" userDrawn="1">
          <p15:clr>
            <a:srgbClr val="A4A3A4"/>
          </p15:clr>
        </p15:guide>
        <p15:guide id="6" orient="horz" pos="2908" userDrawn="1">
          <p15:clr>
            <a:srgbClr val="A4A3A4"/>
          </p15:clr>
        </p15:guide>
        <p15:guide id="7" orient="horz" pos="3600" userDrawn="1">
          <p15:clr>
            <a:srgbClr val="A4A3A4"/>
          </p15:clr>
        </p15:guide>
        <p15:guide id="8" pos="5784" userDrawn="1">
          <p15:clr>
            <a:srgbClr val="A4A3A4"/>
          </p15:clr>
        </p15:guide>
        <p15:guide id="9" pos="0" userDrawn="1">
          <p15:clr>
            <a:srgbClr val="A4A3A4"/>
          </p15:clr>
        </p15:guide>
        <p15:guide id="10" pos="2160" userDrawn="1">
          <p15:clr>
            <a:srgbClr val="A4A3A4"/>
          </p15:clr>
        </p15:guide>
        <p15:guide id="11" pos="3600" userDrawn="1">
          <p15:clr>
            <a:srgbClr val="A4A3A4"/>
          </p15:clr>
        </p15:guide>
        <p15:guide id="12" pos="1440" userDrawn="1">
          <p15:clr>
            <a:srgbClr val="A4A3A4"/>
          </p15:clr>
        </p15:guide>
        <p15:guide id="13" pos="4320" userDrawn="1">
          <p15:clr>
            <a:srgbClr val="A4A3A4"/>
          </p15:clr>
        </p15:guide>
        <p15:guide id="14" pos="2904" userDrawn="1">
          <p15:clr>
            <a:srgbClr val="A4A3A4"/>
          </p15:clr>
        </p15:guide>
        <p15:guide id="15" pos="50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80"/>
    <a:srgbClr val="996633"/>
    <a:srgbClr val="969696"/>
    <a:srgbClr val="F2FDF7"/>
    <a:srgbClr val="800040"/>
    <a:srgbClr val="5D7E9D"/>
    <a:srgbClr val="191919"/>
    <a:srgbClr val="FFFDDD"/>
    <a:srgbClr val="CEC339"/>
    <a:srgbClr val="FF66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中度样式 2 - 强调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8603" autoAdjust="0"/>
    <p:restoredTop sz="92980" autoAdjust="0"/>
  </p:normalViewPr>
  <p:slideViewPr>
    <p:cSldViewPr snapToObjects="1" showGuides="1">
      <p:cViewPr varScale="1">
        <p:scale>
          <a:sx n="80" d="100"/>
          <a:sy n="80" d="100"/>
        </p:scale>
        <p:origin x="941" y="19"/>
      </p:cViewPr>
      <p:guideLst>
        <p:guide orient="horz" pos="4338"/>
        <p:guide orient="horz"/>
        <p:guide orient="horz" pos="720"/>
        <p:guide orient="horz" pos="1404"/>
        <p:guide orient="horz" pos="2169"/>
        <p:guide orient="horz" pos="2908"/>
        <p:guide orient="horz" pos="3600"/>
        <p:guide pos="5784"/>
        <p:guide/>
        <p:guide pos="2160"/>
        <p:guide pos="3600"/>
        <p:guide pos="1440"/>
        <p:guide pos="4320"/>
        <p:guide pos="2904"/>
        <p:guide pos="50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36004" cy="36004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35" Type="http://schemas.openxmlformats.org/officeDocument/2006/relationships/tableStyles" Target="tableStyles.xml"/><Relationship Id="rId34" Type="http://schemas.openxmlformats.org/officeDocument/2006/relationships/viewProps" Target="viewProps.xml"/><Relationship Id="rId33" Type="http://schemas.openxmlformats.org/officeDocument/2006/relationships/presProps" Target="presProps.xml"/><Relationship Id="rId32" Type="http://schemas.openxmlformats.org/officeDocument/2006/relationships/handoutMaster" Target="handoutMasters/handoutMaster1.xml"/><Relationship Id="rId31" Type="http://schemas.openxmlformats.org/officeDocument/2006/relationships/slide" Target="slides/slide28.xml"/><Relationship Id="rId30" Type="http://schemas.openxmlformats.org/officeDocument/2006/relationships/slide" Target="slides/slide27.xml"/><Relationship Id="rId3" Type="http://schemas.openxmlformats.org/officeDocument/2006/relationships/slide" Target="slides/slide1.xml"/><Relationship Id="rId29" Type="http://schemas.openxmlformats.org/officeDocument/2006/relationships/slide" Target="slides/slide26.xml"/><Relationship Id="rId28" Type="http://schemas.openxmlformats.org/officeDocument/2006/relationships/slide" Target="slides/slide25.xml"/><Relationship Id="rId27" Type="http://schemas.openxmlformats.org/officeDocument/2006/relationships/slide" Target="slides/slide24.xml"/><Relationship Id="rId26" Type="http://schemas.openxmlformats.org/officeDocument/2006/relationships/slide" Target="slides/slide23.xml"/><Relationship Id="rId25" Type="http://schemas.openxmlformats.org/officeDocument/2006/relationships/slide" Target="slides/slide22.xml"/><Relationship Id="rId24" Type="http://schemas.openxmlformats.org/officeDocument/2006/relationships/slide" Target="slides/slide21.xml"/><Relationship Id="rId23" Type="http://schemas.openxmlformats.org/officeDocument/2006/relationships/slide" Target="slides/slide20.xml"/><Relationship Id="rId22" Type="http://schemas.openxmlformats.org/officeDocument/2006/relationships/slide" Target="slides/slide19.xml"/><Relationship Id="rId21" Type="http://schemas.openxmlformats.org/officeDocument/2006/relationships/slide" Target="slides/slide18.xml"/><Relationship Id="rId20" Type="http://schemas.openxmlformats.org/officeDocument/2006/relationships/slide" Target="slides/slide17.xml"/><Relationship Id="rId2" Type="http://schemas.openxmlformats.org/officeDocument/2006/relationships/theme" Target="theme/theme1.xml"/><Relationship Id="rId19" Type="http://schemas.openxmlformats.org/officeDocument/2006/relationships/slide" Target="slides/slide16.xml"/><Relationship Id="rId18" Type="http://schemas.openxmlformats.org/officeDocument/2006/relationships/slide" Target="slides/slide15.xml"/><Relationship Id="rId17" Type="http://schemas.openxmlformats.org/officeDocument/2006/relationships/slide" Target="slides/slide14.xml"/><Relationship Id="rId16" Type="http://schemas.openxmlformats.org/officeDocument/2006/relationships/slide" Target="slides/slide13.xml"/><Relationship Id="rId15" Type="http://schemas.openxmlformats.org/officeDocument/2006/relationships/slide" Target="slides/slide12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18831" cy="49331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4857" tIns="47429" rIns="94857" bIns="47429" numCol="1" anchor="t" anchorCtr="0" compatLnSpc="1"/>
          <a:lstStyle>
            <a:lvl1pPr>
              <a:defRPr sz="1300"/>
            </a:lvl1pPr>
          </a:lstStyle>
          <a:p>
            <a:endParaRPr lang="en-US"/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16932" y="0"/>
            <a:ext cx="2918831" cy="49331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4857" tIns="47429" rIns="94857" bIns="47429" numCol="1" anchor="t" anchorCtr="0" compatLnSpc="1"/>
          <a:lstStyle>
            <a:lvl1pPr algn="r">
              <a:defRPr sz="1300"/>
            </a:lvl1pPr>
          </a:lstStyle>
          <a:p>
            <a:endParaRPr lang="en-US"/>
          </a:p>
        </p:txBody>
      </p:sp>
      <p:sp>
        <p:nvSpPr>
          <p:cNvPr id="2560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72998"/>
            <a:ext cx="2918831" cy="49331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4857" tIns="47429" rIns="94857" bIns="47429" numCol="1" anchor="b" anchorCtr="0" compatLnSpc="1"/>
          <a:lstStyle>
            <a:lvl1pPr>
              <a:defRPr sz="1300"/>
            </a:lvl1pPr>
          </a:lstStyle>
          <a:p>
            <a:endParaRPr lang="en-US"/>
          </a:p>
        </p:txBody>
      </p:sp>
      <p:sp>
        <p:nvSpPr>
          <p:cNvPr id="2560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16932" y="9372998"/>
            <a:ext cx="2918831" cy="49331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4857" tIns="47429" rIns="94857" bIns="47429" numCol="1" anchor="b" anchorCtr="0" compatLnSpc="1"/>
          <a:lstStyle>
            <a:lvl1pPr algn="r">
              <a:defRPr sz="1300"/>
            </a:lvl1pPr>
          </a:lstStyle>
          <a:p>
            <a:fld id="{82284C92-588A-470F-A062-289C486D8557}" type="slidenum">
              <a:rPr lang="en-US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18831" cy="49331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4857" tIns="47429" rIns="94857" bIns="47429" numCol="1" anchor="t" anchorCtr="0" compatLnSpc="1"/>
          <a:lstStyle>
            <a:lvl1pPr>
              <a:defRPr sz="1300"/>
            </a:lvl1pPr>
          </a:lstStyle>
          <a:p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15374" y="0"/>
            <a:ext cx="2918831" cy="49331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4857" tIns="47429" rIns="94857" bIns="47429" numCol="1" anchor="t" anchorCtr="0" compatLnSpc="1"/>
          <a:lstStyle>
            <a:lvl1pPr algn="r">
              <a:defRPr sz="1300"/>
            </a:lvl1pPr>
          </a:lstStyle>
          <a:p>
            <a:endParaRPr lang="en-US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01700" y="739775"/>
            <a:ext cx="4932363" cy="37004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</a:ln>
          <a:effectLst/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3577" y="4686499"/>
            <a:ext cx="5388610" cy="4439841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4857" tIns="47429" rIns="94857" bIns="47429" numCol="1" anchor="t" anchorCtr="0" compatLnSpc="1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71285"/>
            <a:ext cx="2918831" cy="49331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4857" tIns="47429" rIns="94857" bIns="47429" numCol="1" anchor="b" anchorCtr="0" compatLnSpc="1"/>
          <a:lstStyle>
            <a:lvl1pPr>
              <a:defRPr sz="1300"/>
            </a:lvl1pPr>
          </a:lstStyle>
          <a:p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15374" y="9371285"/>
            <a:ext cx="2918831" cy="49331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4857" tIns="47429" rIns="94857" bIns="47429" numCol="1" anchor="b" anchorCtr="0" compatLnSpc="1"/>
          <a:lstStyle>
            <a:lvl1pPr algn="r">
              <a:defRPr sz="1300"/>
            </a:lvl1pPr>
          </a:lstStyle>
          <a:p>
            <a:fld id="{5983049D-1932-48EB-8E38-A354E1A7C42E}" type="slidenum">
              <a:rPr lang="en-US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2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3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4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5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6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7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8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9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0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2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3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4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5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6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7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8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9E1BC0D9-8C0C-4776-99A7-0A9EDDDE3E17}" type="slidenum">
              <a:rPr lang="en-US"/>
            </a:fld>
            <a:endParaRPr lang="en-US"/>
          </a:p>
        </p:txBody>
      </p:sp>
      <p:sp>
        <p:nvSpPr>
          <p:cNvPr id="51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2DEEC512-7151-440B-9DE6-4A21E4338E9C}" type="slidenum">
              <a:rPr lang="en-US"/>
            </a:fld>
            <a:endParaRPr lang="en-US"/>
          </a:p>
        </p:txBody>
      </p:sp>
      <p:sp>
        <p:nvSpPr>
          <p:cNvPr id="143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2DEEC512-7151-440B-9DE6-4A21E4338E9C}" type="slidenum">
              <a:rPr lang="en-US"/>
            </a:fld>
            <a:endParaRPr lang="en-US"/>
          </a:p>
        </p:txBody>
      </p:sp>
      <p:sp>
        <p:nvSpPr>
          <p:cNvPr id="143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6384A332-3E39-4C4D-B717-14F18F32567D}" type="slidenum">
              <a:rPr lang="en-US"/>
            </a:fld>
            <a:endParaRPr lang="en-US"/>
          </a:p>
        </p:txBody>
      </p:sp>
      <p:sp>
        <p:nvSpPr>
          <p:cNvPr id="153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6384A332-3E39-4C4D-B717-14F18F32567D}" type="slidenum">
              <a:rPr lang="en-US"/>
            </a:fld>
            <a:endParaRPr lang="en-US"/>
          </a:p>
        </p:txBody>
      </p:sp>
      <p:sp>
        <p:nvSpPr>
          <p:cNvPr id="153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6384A332-3E39-4C4D-B717-14F18F32567D}" type="slidenum">
              <a:rPr lang="en-US"/>
            </a:fld>
            <a:endParaRPr lang="en-US"/>
          </a:p>
        </p:txBody>
      </p:sp>
      <p:sp>
        <p:nvSpPr>
          <p:cNvPr id="153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6384A332-3E39-4C4D-B717-14F18F32567D}" type="slidenum">
              <a:rPr lang="en-US"/>
            </a:fld>
            <a:endParaRPr lang="en-US"/>
          </a:p>
        </p:txBody>
      </p:sp>
      <p:sp>
        <p:nvSpPr>
          <p:cNvPr id="153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6384A332-3E39-4C4D-B717-14F18F32567D}" type="slidenum">
              <a:rPr lang="en-US"/>
            </a:fld>
            <a:endParaRPr lang="en-US"/>
          </a:p>
        </p:txBody>
      </p:sp>
      <p:sp>
        <p:nvSpPr>
          <p:cNvPr id="153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6384A332-3E39-4C4D-B717-14F18F32567D}" type="slidenum">
              <a:rPr lang="en-US"/>
            </a:fld>
            <a:endParaRPr lang="en-US"/>
          </a:p>
        </p:txBody>
      </p:sp>
      <p:sp>
        <p:nvSpPr>
          <p:cNvPr id="153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6384A332-3E39-4C4D-B717-14F18F32567D}" type="slidenum">
              <a:rPr lang="en-US"/>
            </a:fld>
            <a:endParaRPr lang="en-US"/>
          </a:p>
        </p:txBody>
      </p:sp>
      <p:sp>
        <p:nvSpPr>
          <p:cNvPr id="153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6384A332-3E39-4C4D-B717-14F18F32567D}" type="slidenum">
              <a:rPr lang="en-US"/>
            </a:fld>
            <a:endParaRPr lang="en-US"/>
          </a:p>
        </p:txBody>
      </p:sp>
      <p:sp>
        <p:nvSpPr>
          <p:cNvPr id="153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9E1BC0D9-8C0C-4776-99A7-0A9EDDDE3E17}" type="slidenum">
              <a:rPr lang="en-US"/>
            </a:fld>
            <a:endParaRPr lang="en-US"/>
          </a:p>
        </p:txBody>
      </p:sp>
      <p:sp>
        <p:nvSpPr>
          <p:cNvPr id="51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D0BA622D-B424-475D-86FF-BFB51A7E713F}" type="slidenum">
              <a:rPr lang="en-US"/>
            </a:fld>
            <a:endParaRPr lang="en-US"/>
          </a:p>
        </p:txBody>
      </p:sp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D0BA622D-B424-475D-86FF-BFB51A7E713F}" type="slidenum">
              <a:rPr lang="en-US"/>
            </a:fld>
            <a:endParaRPr lang="en-US"/>
          </a:p>
        </p:txBody>
      </p:sp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D0BA622D-B424-475D-86FF-BFB51A7E713F}" type="slidenum">
              <a:rPr lang="en-US"/>
            </a:fld>
            <a:endParaRPr lang="en-US"/>
          </a:p>
        </p:txBody>
      </p:sp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D0BA622D-B424-475D-86FF-BFB51A7E713F}" type="slidenum">
              <a:rPr lang="en-US"/>
            </a:fld>
            <a:endParaRPr lang="en-US"/>
          </a:p>
        </p:txBody>
      </p:sp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D0BA622D-B424-475D-86FF-BFB51A7E713F}" type="slidenum">
              <a:rPr lang="en-US"/>
            </a:fld>
            <a:endParaRPr lang="en-US"/>
          </a:p>
        </p:txBody>
      </p:sp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D0BA622D-B424-475D-86FF-BFB51A7E713F}" type="slidenum">
              <a:rPr lang="en-US"/>
            </a:fld>
            <a:endParaRPr lang="en-US"/>
          </a:p>
        </p:txBody>
      </p:sp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D0BA622D-B424-475D-86FF-BFB51A7E713F}" type="slidenum">
              <a:rPr lang="en-US"/>
            </a:fld>
            <a:endParaRPr lang="en-US"/>
          </a:p>
        </p:txBody>
      </p:sp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D0BA622D-B424-475D-86FF-BFB51A7E713F}" type="slidenum">
              <a:rPr lang="en-US"/>
            </a:fld>
            <a:endParaRPr lang="en-US"/>
          </a:p>
        </p:txBody>
      </p:sp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D0BA622D-B424-475D-86FF-BFB51A7E713F}" type="slidenum">
              <a:rPr lang="en-US"/>
            </a:fld>
            <a:endParaRPr lang="en-US"/>
          </a:p>
        </p:txBody>
      </p:sp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2DEEC512-7151-440B-9DE6-4A21E4338E9C}" type="slidenum">
              <a:rPr lang="en-US"/>
            </a:fld>
            <a:endParaRPr lang="en-US"/>
          </a:p>
        </p:txBody>
      </p:sp>
      <p:sp>
        <p:nvSpPr>
          <p:cNvPr id="143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2DEEC512-7151-440B-9DE6-4A21E4338E9C}" type="slidenum">
              <a:rPr lang="en-US"/>
            </a:fld>
            <a:endParaRPr lang="en-US"/>
          </a:p>
        </p:txBody>
      </p:sp>
      <p:sp>
        <p:nvSpPr>
          <p:cNvPr id="143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2DEEC512-7151-440B-9DE6-4A21E4338E9C}" type="slidenum">
              <a:rPr lang="en-US"/>
            </a:fld>
            <a:endParaRPr lang="en-US"/>
          </a:p>
        </p:txBody>
      </p:sp>
      <p:sp>
        <p:nvSpPr>
          <p:cNvPr id="143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2DEEC512-7151-440B-9DE6-4A21E4338E9C}" type="slidenum">
              <a:rPr lang="en-US"/>
            </a:fld>
            <a:endParaRPr lang="en-US"/>
          </a:p>
        </p:txBody>
      </p:sp>
      <p:sp>
        <p:nvSpPr>
          <p:cNvPr id="143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2DEEC512-7151-440B-9DE6-4A21E4338E9C}" type="slidenum">
              <a:rPr lang="en-US"/>
            </a:fld>
            <a:endParaRPr lang="en-US"/>
          </a:p>
        </p:txBody>
      </p:sp>
      <p:sp>
        <p:nvSpPr>
          <p:cNvPr id="143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2DEEC512-7151-440B-9DE6-4A21E4338E9C}" type="slidenum">
              <a:rPr lang="en-US"/>
            </a:fld>
            <a:endParaRPr lang="en-US"/>
          </a:p>
        </p:txBody>
      </p:sp>
      <p:sp>
        <p:nvSpPr>
          <p:cNvPr id="143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2DEEC512-7151-440B-9DE6-4A21E4338E9C}" type="slidenum">
              <a:rPr lang="en-US"/>
            </a:fld>
            <a:endParaRPr lang="en-US"/>
          </a:p>
        </p:txBody>
      </p:sp>
      <p:sp>
        <p:nvSpPr>
          <p:cNvPr id="143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196975"/>
            <a:ext cx="7772400" cy="1470025"/>
          </a:xfrm>
        </p:spPr>
        <p:txBody>
          <a:bodyPr/>
          <a:lstStyle>
            <a:lvl1pPr>
              <a:defRPr b="1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295275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  <a:endParaRPr 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8D563BEF-E910-443F-A40D-CF72158B8AFF}" type="slidenum">
              <a:rPr lang="en-US"/>
            </a:fld>
            <a:endParaRPr lang="en-US"/>
          </a:p>
        </p:txBody>
      </p:sp>
      <p:sp>
        <p:nvSpPr>
          <p:cNvPr id="3090" name="Text Box 18"/>
          <p:cNvSpPr txBox="1">
            <a:spLocks noChangeArrowheads="1"/>
          </p:cNvSpPr>
          <p:nvPr userDrawn="1"/>
        </p:nvSpPr>
        <p:spPr bwMode="auto">
          <a:xfrm rot="19237452">
            <a:off x="4622800" y="519113"/>
            <a:ext cx="184150" cy="366712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>
            <a:spAutoFit/>
          </a:bodyPr>
          <a:lstStyle/>
          <a:p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A53A93E-C06E-4819-BF98-CF0C6F631C9B}" type="slidenum">
              <a:rPr lang="en-US"/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44926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44926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3E47F42-4F75-4B50-BF53-D375173904E2}" type="slidenum">
              <a:rPr lang="en-US"/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457200" y="1066800"/>
            <a:ext cx="8229600" cy="3700463"/>
          </a:xfrm>
        </p:spPr>
        <p:txBody>
          <a:bodyPr/>
          <a:lstStyle/>
          <a:p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7D1F3BBA-C27E-4681-885E-40F25EA7018A}" type="slidenum">
              <a:rPr lang="en-US"/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066800"/>
            <a:ext cx="4038600" cy="37004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066800"/>
            <a:ext cx="4038600" cy="37004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04F0E243-6F27-4EA6-8446-29E02B54EBDC}" type="slidenum">
              <a:rPr lang="en-US"/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180A307-90B7-47FD-BA75-01F21EF5617D}" type="slidenum">
              <a:rPr lang="en-US"/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A89882C-9D4A-4AD4-8509-4E537EE39021}" type="slidenum">
              <a:rPr lang="en-US"/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066800"/>
            <a:ext cx="4038600" cy="37004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066800"/>
            <a:ext cx="4038600" cy="37004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F330BDC-9FA7-4FDB-9AC9-F1E5995ADCD4}" type="slidenum">
              <a:rPr lang="en-US"/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D058232-3179-48BF-AC98-118BD4C20C2C}" type="slidenum">
              <a:rPr lang="en-US"/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7B7E432-B23E-42F0-9786-E34E36D6ABC3}" type="slidenum">
              <a:rPr lang="en-US"/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A474B95-9A11-46E6-8089-76A5881798CD}" type="slidenum">
              <a:rPr lang="en-US"/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176B4DF-CBBA-4E1C-8835-5F688489CF4A}" type="slidenum">
              <a:rPr lang="en-US"/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r-H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A77DC32-6863-4E59-868C-6AAF8EE45D8C}" type="slidenum">
              <a:rPr lang="en-US"/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4" Type="http://schemas.openxmlformats.org/officeDocument/2006/relationships/theme" Target="../theme/theme1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066800"/>
            <a:ext cx="8229600" cy="3700463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r">
              <a:defRPr sz="1400"/>
            </a:lvl1pPr>
          </a:lstStyle>
          <a:p>
            <a:fld id="{296F0AFB-C163-4A69-870C-63147FE05578}" type="slidenum">
              <a:rPr lang="en-US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sr-Latn-C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7" Type="http://schemas.openxmlformats.org/officeDocument/2006/relationships/notesSlide" Target="../notesSlides/notesSlide1.xml"/><Relationship Id="rId6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4.png"/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7" Type="http://schemas.openxmlformats.org/officeDocument/2006/relationships/notesSlide" Target="../notesSlides/notesSlide10.xml"/><Relationship Id="rId6" Type="http://schemas.openxmlformats.org/officeDocument/2006/relationships/slideLayout" Target="../slideLayouts/slideLayout12.xml"/><Relationship Id="rId5" Type="http://schemas.openxmlformats.org/officeDocument/2006/relationships/image" Target="../media/image4.png"/><Relationship Id="rId4" Type="http://schemas.openxmlformats.org/officeDocument/2006/relationships/image" Target="../media/image3.png"/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image" Target="../media/image5.png"/></Relationships>
</file>

<file path=ppt/slides/_rels/slide11.xml.rels><?xml version="1.0" encoding="UTF-8" standalone="yes"?>
<Relationships xmlns="http://schemas.openxmlformats.org/package/2006/relationships"><Relationship Id="rId7" Type="http://schemas.openxmlformats.org/officeDocument/2006/relationships/notesSlide" Target="../notesSlides/notesSlide11.xml"/><Relationship Id="rId6" Type="http://schemas.openxmlformats.org/officeDocument/2006/relationships/slideLayout" Target="../slideLayouts/slideLayout12.xml"/><Relationship Id="rId5" Type="http://schemas.openxmlformats.org/officeDocument/2006/relationships/image" Target="../media/image4.png"/><Relationship Id="rId4" Type="http://schemas.openxmlformats.org/officeDocument/2006/relationships/image" Target="../media/image3.png"/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image" Target="../media/image5.png"/></Relationships>
</file>

<file path=ppt/slides/_rels/slide12.xml.rels><?xml version="1.0" encoding="UTF-8" standalone="yes"?>
<Relationships xmlns="http://schemas.openxmlformats.org/package/2006/relationships"><Relationship Id="rId7" Type="http://schemas.openxmlformats.org/officeDocument/2006/relationships/notesSlide" Target="../notesSlides/notesSlide12.xml"/><Relationship Id="rId6" Type="http://schemas.openxmlformats.org/officeDocument/2006/relationships/slideLayout" Target="../slideLayouts/slideLayout4.xml"/><Relationship Id="rId5" Type="http://schemas.openxmlformats.org/officeDocument/2006/relationships/image" Target="../media/image3.png"/><Relationship Id="rId4" Type="http://schemas.openxmlformats.org/officeDocument/2006/relationships/image" Target="../media/image4.png"/><Relationship Id="rId3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notesSlide" Target="../notesSlides/notesSlide13.xml"/><Relationship Id="rId7" Type="http://schemas.openxmlformats.org/officeDocument/2006/relationships/slideLayout" Target="../slideLayouts/slideLayout4.xml"/><Relationship Id="rId6" Type="http://schemas.openxmlformats.org/officeDocument/2006/relationships/hyperlink" Target="about:blank" TargetMode="External"/><Relationship Id="rId5" Type="http://schemas.openxmlformats.org/officeDocument/2006/relationships/image" Target="../media/image3.png"/><Relationship Id="rId4" Type="http://schemas.openxmlformats.org/officeDocument/2006/relationships/image" Target="../media/image4.png"/><Relationship Id="rId3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notesSlide" Target="../notesSlides/notesSlide14.xml"/><Relationship Id="rId7" Type="http://schemas.openxmlformats.org/officeDocument/2006/relationships/slideLayout" Target="../slideLayouts/slideLayout4.xml"/><Relationship Id="rId6" Type="http://schemas.openxmlformats.org/officeDocument/2006/relationships/hyperlink" Target="about:blank" TargetMode="External"/><Relationship Id="rId5" Type="http://schemas.openxmlformats.org/officeDocument/2006/relationships/image" Target="../media/image3.png"/><Relationship Id="rId4" Type="http://schemas.openxmlformats.org/officeDocument/2006/relationships/image" Target="../media/image4.png"/><Relationship Id="rId3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notesSlide" Target="../notesSlides/notesSlide15.xml"/><Relationship Id="rId7" Type="http://schemas.openxmlformats.org/officeDocument/2006/relationships/slideLayout" Target="../slideLayouts/slideLayout4.xml"/><Relationship Id="rId6" Type="http://schemas.openxmlformats.org/officeDocument/2006/relationships/hyperlink" Target="about:blank" TargetMode="External"/><Relationship Id="rId5" Type="http://schemas.openxmlformats.org/officeDocument/2006/relationships/image" Target="../media/image3.png"/><Relationship Id="rId4" Type="http://schemas.openxmlformats.org/officeDocument/2006/relationships/image" Target="../media/image4.png"/><Relationship Id="rId3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notesSlide" Target="../notesSlides/notesSlide16.xml"/><Relationship Id="rId7" Type="http://schemas.openxmlformats.org/officeDocument/2006/relationships/slideLayout" Target="../slideLayouts/slideLayout4.xml"/><Relationship Id="rId6" Type="http://schemas.openxmlformats.org/officeDocument/2006/relationships/hyperlink" Target="about:blank" TargetMode="External"/><Relationship Id="rId5" Type="http://schemas.openxmlformats.org/officeDocument/2006/relationships/image" Target="../media/image3.png"/><Relationship Id="rId4" Type="http://schemas.openxmlformats.org/officeDocument/2006/relationships/image" Target="../media/image4.png"/><Relationship Id="rId3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notesSlide" Target="../notesSlides/notesSlide17.xml"/><Relationship Id="rId7" Type="http://schemas.openxmlformats.org/officeDocument/2006/relationships/slideLayout" Target="../slideLayouts/slideLayout4.xml"/><Relationship Id="rId6" Type="http://schemas.openxmlformats.org/officeDocument/2006/relationships/hyperlink" Target="about:blank" TargetMode="External"/><Relationship Id="rId5" Type="http://schemas.openxmlformats.org/officeDocument/2006/relationships/image" Target="../media/image3.png"/><Relationship Id="rId4" Type="http://schemas.openxmlformats.org/officeDocument/2006/relationships/image" Target="../media/image4.png"/><Relationship Id="rId3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notesSlide" Target="../notesSlides/notesSlide18.xml"/><Relationship Id="rId7" Type="http://schemas.openxmlformats.org/officeDocument/2006/relationships/slideLayout" Target="../slideLayouts/slideLayout4.xml"/><Relationship Id="rId6" Type="http://schemas.openxmlformats.org/officeDocument/2006/relationships/hyperlink" Target="about:blank" TargetMode="External"/><Relationship Id="rId5" Type="http://schemas.openxmlformats.org/officeDocument/2006/relationships/image" Target="../media/image3.png"/><Relationship Id="rId4" Type="http://schemas.openxmlformats.org/officeDocument/2006/relationships/image" Target="../media/image4.png"/><Relationship Id="rId3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slides/_rels/slide19.xml.rels><?xml version="1.0" encoding="UTF-8" standalone="yes"?>
<Relationships xmlns="http://schemas.openxmlformats.org/package/2006/relationships"><Relationship Id="rId7" Type="http://schemas.openxmlformats.org/officeDocument/2006/relationships/notesSlide" Target="../notesSlides/notesSlide19.xml"/><Relationship Id="rId6" Type="http://schemas.openxmlformats.org/officeDocument/2006/relationships/slideLayout" Target="../slideLayouts/slideLayout4.xml"/><Relationship Id="rId5" Type="http://schemas.openxmlformats.org/officeDocument/2006/relationships/image" Target="../media/image3.png"/><Relationship Id="rId4" Type="http://schemas.openxmlformats.org/officeDocument/2006/relationships/image" Target="../media/image4.png"/><Relationship Id="rId3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1.xml"/><Relationship Id="rId8" Type="http://schemas.openxmlformats.org/officeDocument/2006/relationships/hyperlink" Target="https://srednje.e-upisi.hr/#/" TargetMode="External"/><Relationship Id="rId7" Type="http://schemas.openxmlformats.org/officeDocument/2006/relationships/hyperlink" Target="https://esavjetovanja.gov.hr/ECon/MainScreen?entityId=23956" TargetMode="External"/><Relationship Id="rId6" Type="http://schemas.openxmlformats.org/officeDocument/2006/relationships/hyperlink" Target="https://www.zakon.hr/cms.htm?id=27327" TargetMode="External"/><Relationship Id="rId5" Type="http://schemas.openxmlformats.org/officeDocument/2006/relationships/image" Target="../media/image5.png"/><Relationship Id="rId4" Type="http://schemas.openxmlformats.org/officeDocument/2006/relationships/image" Target="../media/image4.png"/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0" Type="http://schemas.openxmlformats.org/officeDocument/2006/relationships/notesSlide" Target="../notesSlides/notesSlide2.xml"/><Relationship Id="rId1" Type="http://schemas.openxmlformats.org/officeDocument/2006/relationships/image" Target="../media/image1.png"/></Relationships>
</file>

<file path=ppt/slides/_rels/slide20.xml.rels><?xml version="1.0" encoding="UTF-8" standalone="yes"?>
<Relationships xmlns="http://schemas.openxmlformats.org/package/2006/relationships"><Relationship Id="rId7" Type="http://schemas.openxmlformats.org/officeDocument/2006/relationships/notesSlide" Target="../notesSlides/notesSlide20.xml"/><Relationship Id="rId6" Type="http://schemas.openxmlformats.org/officeDocument/2006/relationships/slideLayout" Target="../slideLayouts/slideLayout13.xml"/><Relationship Id="rId5" Type="http://schemas.openxmlformats.org/officeDocument/2006/relationships/image" Target="../media/image2.png"/><Relationship Id="rId4" Type="http://schemas.openxmlformats.org/officeDocument/2006/relationships/image" Target="../media/image1.png"/><Relationship Id="rId3" Type="http://schemas.openxmlformats.org/officeDocument/2006/relationships/image" Target="../media/image4.png"/><Relationship Id="rId2" Type="http://schemas.openxmlformats.org/officeDocument/2006/relationships/image" Target="../media/image5.png"/><Relationship Id="rId1" Type="http://schemas.openxmlformats.org/officeDocument/2006/relationships/image" Target="../media/image3.png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notesSlide" Target="../notesSlides/notesSlide21.xml"/><Relationship Id="rId7" Type="http://schemas.openxmlformats.org/officeDocument/2006/relationships/slideLayout" Target="../slideLayouts/slideLayout13.xml"/><Relationship Id="rId6" Type="http://schemas.openxmlformats.org/officeDocument/2006/relationships/hyperlink" Target="..\sajam%20srednjih%20&#353;kola\NASTAVNI%20PLAN%20GIMNAZIJE%20PULA.docx" TargetMode="External"/><Relationship Id="rId5" Type="http://schemas.openxmlformats.org/officeDocument/2006/relationships/image" Target="../media/image1.png"/><Relationship Id="rId4" Type="http://schemas.openxmlformats.org/officeDocument/2006/relationships/image" Target="../media/image2.png"/><Relationship Id="rId3" Type="http://schemas.openxmlformats.org/officeDocument/2006/relationships/image" Target="../media/image4.png"/><Relationship Id="rId2" Type="http://schemas.openxmlformats.org/officeDocument/2006/relationships/image" Target="../media/image5.png"/><Relationship Id="rId1" Type="http://schemas.openxmlformats.org/officeDocument/2006/relationships/image" Target="../media/image3.png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notesSlide" Target="../notesSlides/notesSlide22.xml"/><Relationship Id="rId7" Type="http://schemas.openxmlformats.org/officeDocument/2006/relationships/slideLayout" Target="../slideLayouts/slideLayout13.xml"/><Relationship Id="rId6" Type="http://schemas.openxmlformats.org/officeDocument/2006/relationships/tags" Target="../tags/tag1.xml"/><Relationship Id="rId5" Type="http://schemas.openxmlformats.org/officeDocument/2006/relationships/image" Target="../media/image1.png"/><Relationship Id="rId4" Type="http://schemas.openxmlformats.org/officeDocument/2006/relationships/image" Target="../media/image2.png"/><Relationship Id="rId3" Type="http://schemas.openxmlformats.org/officeDocument/2006/relationships/image" Target="../media/image4.png"/><Relationship Id="rId2" Type="http://schemas.openxmlformats.org/officeDocument/2006/relationships/image" Target="../media/image5.png"/><Relationship Id="rId1" Type="http://schemas.openxmlformats.org/officeDocument/2006/relationships/image" Target="../media/image3.png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notesSlide" Target="../notesSlides/notesSlide23.xml"/><Relationship Id="rId7" Type="http://schemas.openxmlformats.org/officeDocument/2006/relationships/slideLayout" Target="../slideLayouts/slideLayout13.xml"/><Relationship Id="rId6" Type="http://schemas.openxmlformats.org/officeDocument/2006/relationships/tags" Target="../tags/tag2.xml"/><Relationship Id="rId5" Type="http://schemas.openxmlformats.org/officeDocument/2006/relationships/image" Target="../media/image1.png"/><Relationship Id="rId4" Type="http://schemas.openxmlformats.org/officeDocument/2006/relationships/image" Target="../media/image2.png"/><Relationship Id="rId3" Type="http://schemas.openxmlformats.org/officeDocument/2006/relationships/image" Target="../media/image4.png"/><Relationship Id="rId2" Type="http://schemas.openxmlformats.org/officeDocument/2006/relationships/image" Target="../media/image5.png"/><Relationship Id="rId1" Type="http://schemas.openxmlformats.org/officeDocument/2006/relationships/image" Target="../media/image3.png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notesSlide" Target="../notesSlides/notesSlide24.xml"/><Relationship Id="rId7" Type="http://schemas.openxmlformats.org/officeDocument/2006/relationships/slideLayout" Target="../slideLayouts/slideLayout13.xml"/><Relationship Id="rId6" Type="http://schemas.openxmlformats.org/officeDocument/2006/relationships/tags" Target="../tags/tag3.xml"/><Relationship Id="rId5" Type="http://schemas.openxmlformats.org/officeDocument/2006/relationships/image" Target="../media/image1.png"/><Relationship Id="rId4" Type="http://schemas.openxmlformats.org/officeDocument/2006/relationships/image" Target="../media/image2.png"/><Relationship Id="rId3" Type="http://schemas.openxmlformats.org/officeDocument/2006/relationships/image" Target="../media/image4.png"/><Relationship Id="rId2" Type="http://schemas.openxmlformats.org/officeDocument/2006/relationships/image" Target="../media/image5.png"/><Relationship Id="rId1" Type="http://schemas.openxmlformats.org/officeDocument/2006/relationships/image" Target="../media/image3.png"/></Relationships>
</file>

<file path=ppt/slides/_rels/slide25.xml.rels><?xml version="1.0" encoding="UTF-8" standalone="yes"?>
<Relationships xmlns="http://schemas.openxmlformats.org/package/2006/relationships"><Relationship Id="rId7" Type="http://schemas.openxmlformats.org/officeDocument/2006/relationships/notesSlide" Target="../notesSlides/notesSlide25.xml"/><Relationship Id="rId6" Type="http://schemas.openxmlformats.org/officeDocument/2006/relationships/slideLayout" Target="../slideLayouts/slideLayout13.xml"/><Relationship Id="rId5" Type="http://schemas.openxmlformats.org/officeDocument/2006/relationships/image" Target="../media/image1.png"/><Relationship Id="rId4" Type="http://schemas.openxmlformats.org/officeDocument/2006/relationships/image" Target="../media/image2.png"/><Relationship Id="rId3" Type="http://schemas.openxmlformats.org/officeDocument/2006/relationships/image" Target="../media/image4.png"/><Relationship Id="rId2" Type="http://schemas.openxmlformats.org/officeDocument/2006/relationships/image" Target="../media/image5.png"/><Relationship Id="rId1" Type="http://schemas.openxmlformats.org/officeDocument/2006/relationships/image" Target="../media/image3.png"/></Relationships>
</file>

<file path=ppt/slides/_rels/slide26.xml.rels><?xml version="1.0" encoding="UTF-8" standalone="yes"?>
<Relationships xmlns="http://schemas.openxmlformats.org/package/2006/relationships"><Relationship Id="rId7" Type="http://schemas.openxmlformats.org/officeDocument/2006/relationships/notesSlide" Target="../notesSlides/notesSlide26.xml"/><Relationship Id="rId6" Type="http://schemas.openxmlformats.org/officeDocument/2006/relationships/slideLayout" Target="../slideLayouts/slideLayout13.xml"/><Relationship Id="rId5" Type="http://schemas.openxmlformats.org/officeDocument/2006/relationships/image" Target="../media/image1.png"/><Relationship Id="rId4" Type="http://schemas.openxmlformats.org/officeDocument/2006/relationships/image" Target="../media/image2.png"/><Relationship Id="rId3" Type="http://schemas.openxmlformats.org/officeDocument/2006/relationships/image" Target="../media/image4.png"/><Relationship Id="rId2" Type="http://schemas.openxmlformats.org/officeDocument/2006/relationships/image" Target="../media/image5.png"/><Relationship Id="rId1" Type="http://schemas.openxmlformats.org/officeDocument/2006/relationships/image" Target="../media/image3.png"/></Relationships>
</file>

<file path=ppt/slides/_rels/slide27.xml.rels><?xml version="1.0" encoding="UTF-8" standalone="yes"?>
<Relationships xmlns="http://schemas.openxmlformats.org/package/2006/relationships"><Relationship Id="rId7" Type="http://schemas.openxmlformats.org/officeDocument/2006/relationships/notesSlide" Target="../notesSlides/notesSlide27.xml"/><Relationship Id="rId6" Type="http://schemas.openxmlformats.org/officeDocument/2006/relationships/slideLayout" Target="../slideLayouts/slideLayout13.xml"/><Relationship Id="rId5" Type="http://schemas.openxmlformats.org/officeDocument/2006/relationships/image" Target="../media/image1.png"/><Relationship Id="rId4" Type="http://schemas.openxmlformats.org/officeDocument/2006/relationships/image" Target="../media/image2.png"/><Relationship Id="rId3" Type="http://schemas.openxmlformats.org/officeDocument/2006/relationships/image" Target="../media/image4.png"/><Relationship Id="rId2" Type="http://schemas.openxmlformats.org/officeDocument/2006/relationships/image" Target="../media/image5.png"/><Relationship Id="rId1" Type="http://schemas.openxmlformats.org/officeDocument/2006/relationships/image" Target="../media/image3.png"/></Relationships>
</file>

<file path=ppt/slides/_rels/slide28.xml.rels><?xml version="1.0" encoding="UTF-8" standalone="yes"?>
<Relationships xmlns="http://schemas.openxmlformats.org/package/2006/relationships"><Relationship Id="rId9" Type="http://schemas.openxmlformats.org/officeDocument/2006/relationships/notesSlide" Target="../notesSlides/notesSlide28.xml"/><Relationship Id="rId8" Type="http://schemas.openxmlformats.org/officeDocument/2006/relationships/slideLayout" Target="../slideLayouts/slideLayout13.xml"/><Relationship Id="rId7" Type="http://schemas.openxmlformats.org/officeDocument/2006/relationships/image" Target="../media/image6.jpeg"/><Relationship Id="rId6" Type="http://schemas.openxmlformats.org/officeDocument/2006/relationships/hyperlink" Target="https://www.gimnazijapula.hr/" TargetMode="External"/><Relationship Id="rId5" Type="http://schemas.openxmlformats.org/officeDocument/2006/relationships/image" Target="../media/image1.png"/><Relationship Id="rId4" Type="http://schemas.openxmlformats.org/officeDocument/2006/relationships/image" Target="../media/image2.png"/><Relationship Id="rId3" Type="http://schemas.openxmlformats.org/officeDocument/2006/relationships/image" Target="../media/image4.png"/><Relationship Id="rId2" Type="http://schemas.openxmlformats.org/officeDocument/2006/relationships/image" Target="../media/image5.png"/><Relationship Id="rId1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7" Type="http://schemas.openxmlformats.org/officeDocument/2006/relationships/notesSlide" Target="../notesSlides/notesSlide3.xml"/><Relationship Id="rId6" Type="http://schemas.openxmlformats.org/officeDocument/2006/relationships/slideLayout" Target="../slideLayouts/slideLayout12.xml"/><Relationship Id="rId5" Type="http://schemas.openxmlformats.org/officeDocument/2006/relationships/image" Target="../media/image4.png"/><Relationship Id="rId4" Type="http://schemas.openxmlformats.org/officeDocument/2006/relationships/image" Target="../media/image3.png"/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7" Type="http://schemas.openxmlformats.org/officeDocument/2006/relationships/notesSlide" Target="../notesSlides/notesSlide4.xml"/><Relationship Id="rId6" Type="http://schemas.openxmlformats.org/officeDocument/2006/relationships/slideLayout" Target="../slideLayouts/slideLayout12.xml"/><Relationship Id="rId5" Type="http://schemas.openxmlformats.org/officeDocument/2006/relationships/image" Target="../media/image4.png"/><Relationship Id="rId4" Type="http://schemas.openxmlformats.org/officeDocument/2006/relationships/image" Target="../media/image3.png"/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7" Type="http://schemas.openxmlformats.org/officeDocument/2006/relationships/notesSlide" Target="../notesSlides/notesSlide5.xml"/><Relationship Id="rId6" Type="http://schemas.openxmlformats.org/officeDocument/2006/relationships/slideLayout" Target="../slideLayouts/slideLayout12.xml"/><Relationship Id="rId5" Type="http://schemas.openxmlformats.org/officeDocument/2006/relationships/image" Target="../media/image4.png"/><Relationship Id="rId4" Type="http://schemas.openxmlformats.org/officeDocument/2006/relationships/image" Target="../media/image3.png"/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7" Type="http://schemas.openxmlformats.org/officeDocument/2006/relationships/notesSlide" Target="../notesSlides/notesSlide6.xml"/><Relationship Id="rId6" Type="http://schemas.openxmlformats.org/officeDocument/2006/relationships/slideLayout" Target="../slideLayouts/slideLayout12.xml"/><Relationship Id="rId5" Type="http://schemas.openxmlformats.org/officeDocument/2006/relationships/image" Target="../media/image4.png"/><Relationship Id="rId4" Type="http://schemas.openxmlformats.org/officeDocument/2006/relationships/image" Target="../media/image3.png"/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7" Type="http://schemas.openxmlformats.org/officeDocument/2006/relationships/notesSlide" Target="../notesSlides/notesSlide7.xml"/><Relationship Id="rId6" Type="http://schemas.openxmlformats.org/officeDocument/2006/relationships/slideLayout" Target="../slideLayouts/slideLayout12.xml"/><Relationship Id="rId5" Type="http://schemas.openxmlformats.org/officeDocument/2006/relationships/image" Target="../media/image4.png"/><Relationship Id="rId4" Type="http://schemas.openxmlformats.org/officeDocument/2006/relationships/image" Target="../media/image3.png"/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7" Type="http://schemas.openxmlformats.org/officeDocument/2006/relationships/notesSlide" Target="../notesSlides/notesSlide8.xml"/><Relationship Id="rId6" Type="http://schemas.openxmlformats.org/officeDocument/2006/relationships/slideLayout" Target="../slideLayouts/slideLayout12.xml"/><Relationship Id="rId5" Type="http://schemas.openxmlformats.org/officeDocument/2006/relationships/image" Target="../media/image4.png"/><Relationship Id="rId4" Type="http://schemas.openxmlformats.org/officeDocument/2006/relationships/image" Target="../media/image3.png"/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7" Type="http://schemas.openxmlformats.org/officeDocument/2006/relationships/notesSlide" Target="../notesSlides/notesSlide9.xml"/><Relationship Id="rId6" Type="http://schemas.openxmlformats.org/officeDocument/2006/relationships/slideLayout" Target="../slideLayouts/slideLayout12.xml"/><Relationship Id="rId5" Type="http://schemas.openxmlformats.org/officeDocument/2006/relationships/image" Target="../media/image4.png"/><Relationship Id="rId4" Type="http://schemas.openxmlformats.org/officeDocument/2006/relationships/image" Target="../media/image3.png"/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31" name="Picture 83" descr="card5"/>
          <p:cNvPicPr>
            <a:picLocks noChangeAspect="1" noChangeArrowheads="1"/>
          </p:cNvPicPr>
          <p:nvPr/>
        </p:nvPicPr>
        <p:blipFill>
          <a:blip r:embed="rId1" cstate="print"/>
          <a:srcRect/>
          <a:stretch>
            <a:fillRect/>
          </a:stretch>
        </p:blipFill>
        <p:spPr bwMode="auto">
          <a:xfrm>
            <a:off x="-19050" y="-14288"/>
            <a:ext cx="9182100" cy="6886576"/>
          </a:xfrm>
          <a:prstGeom prst="rect">
            <a:avLst/>
          </a:prstGeom>
          <a:noFill/>
          <a:effectLst>
            <a:outerShdw dist="35921" dir="2700000" algn="ctr" rotWithShape="0">
              <a:srgbClr val="808080">
                <a:alpha val="20000"/>
              </a:srgbClr>
            </a:outerShdw>
          </a:effectLst>
        </p:spPr>
      </p:pic>
      <p:pic>
        <p:nvPicPr>
          <p:cNvPr id="2130" name="Picture 82" descr="card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9050" y="-14288"/>
            <a:ext cx="9182100" cy="6886576"/>
          </a:xfrm>
          <a:prstGeom prst="rect">
            <a:avLst/>
          </a:prstGeom>
          <a:noFill/>
          <a:effectLst>
            <a:outerShdw dist="35921" dir="2700000" algn="ctr" rotWithShape="0">
              <a:srgbClr val="808080">
                <a:alpha val="20000"/>
              </a:srgbClr>
            </a:outerShdw>
          </a:effectLst>
        </p:spPr>
      </p:pic>
      <p:pic>
        <p:nvPicPr>
          <p:cNvPr id="2128" name="Picture 80" descr="card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-19050" y="-14288"/>
            <a:ext cx="9182100" cy="6886576"/>
          </a:xfrm>
          <a:prstGeom prst="rect">
            <a:avLst/>
          </a:prstGeom>
          <a:noFill/>
          <a:effectLst>
            <a:outerShdw dist="35921" dir="2700000" algn="ctr" rotWithShape="0">
              <a:srgbClr val="808080">
                <a:alpha val="20000"/>
              </a:srgbClr>
            </a:outerShdw>
          </a:effectLst>
        </p:spPr>
      </p:pic>
      <p:pic>
        <p:nvPicPr>
          <p:cNvPr id="2127" name="Picture 79" descr="card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-19050" y="-14288"/>
            <a:ext cx="9182100" cy="6886576"/>
          </a:xfrm>
          <a:prstGeom prst="rect">
            <a:avLst/>
          </a:prstGeom>
          <a:noFill/>
          <a:effectLst>
            <a:outerShdw dist="35921" dir="2700000" algn="ctr" rotWithShape="0">
              <a:srgbClr val="808080">
                <a:alpha val="20000"/>
              </a:srgbClr>
            </a:outerShdw>
          </a:effectLst>
        </p:spPr>
      </p:pic>
      <p:pic>
        <p:nvPicPr>
          <p:cNvPr id="2126" name="Picture 78" descr="card1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-38100" y="34812"/>
            <a:ext cx="9182100" cy="6886576"/>
          </a:xfrm>
          <a:prstGeom prst="rect">
            <a:avLst/>
          </a:prstGeom>
          <a:noFill/>
          <a:effectLst>
            <a:outerShdw dist="35921" dir="2700000" algn="ctr" rotWithShape="0">
              <a:srgbClr val="808080">
                <a:alpha val="20000"/>
              </a:srgbClr>
            </a:outerShdw>
          </a:effectLst>
        </p:spPr>
      </p:pic>
      <p:sp>
        <p:nvSpPr>
          <p:cNvPr id="2133" name="Text Box 85"/>
          <p:cNvSpPr txBox="1">
            <a:spLocks noChangeArrowheads="1"/>
          </p:cNvSpPr>
          <p:nvPr/>
        </p:nvSpPr>
        <p:spPr bwMode="auto">
          <a:xfrm>
            <a:off x="4681538" y="252323"/>
            <a:ext cx="1414462" cy="646331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hr-HR" b="1" dirty="0">
                <a:solidFill>
                  <a:schemeClr val="bg1"/>
                </a:solidFill>
              </a:rPr>
              <a:t>3. Korisne informacije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2134" name="Text Box 86"/>
          <p:cNvSpPr txBox="1">
            <a:spLocks noChangeArrowheads="1"/>
          </p:cNvSpPr>
          <p:nvPr/>
        </p:nvSpPr>
        <p:spPr bwMode="auto">
          <a:xfrm>
            <a:off x="3257531" y="252323"/>
            <a:ext cx="1424007" cy="646331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hr-HR" b="1" dirty="0">
                <a:solidFill>
                  <a:schemeClr val="bg1"/>
                </a:solidFill>
              </a:rPr>
              <a:t>2. Odluka o upisu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2132" name="Text Box 84"/>
          <p:cNvSpPr txBox="1">
            <a:spLocks noChangeArrowheads="1"/>
          </p:cNvSpPr>
          <p:nvPr/>
        </p:nvSpPr>
        <p:spPr bwMode="auto">
          <a:xfrm>
            <a:off x="457200" y="471488"/>
            <a:ext cx="1084221" cy="40011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hr-HR" sz="2000" b="1" dirty="0">
                <a:solidFill>
                  <a:schemeClr val="bg1"/>
                </a:solidFill>
              </a:rPr>
              <a:t>Upisi</a:t>
            </a:r>
            <a:endParaRPr lang="en-US" sz="2000" b="1" dirty="0">
              <a:solidFill>
                <a:schemeClr val="bg1"/>
              </a:solidFill>
            </a:endParaRPr>
          </a:p>
        </p:txBody>
      </p:sp>
      <p:sp>
        <p:nvSpPr>
          <p:cNvPr id="2135" name="Text Box 87"/>
          <p:cNvSpPr txBox="1">
            <a:spLocks noChangeArrowheads="1"/>
          </p:cNvSpPr>
          <p:nvPr/>
        </p:nvSpPr>
        <p:spPr bwMode="auto">
          <a:xfrm>
            <a:off x="1723985" y="252323"/>
            <a:ext cx="1533546" cy="646331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hr-HR" b="1" dirty="0">
                <a:solidFill>
                  <a:schemeClr val="bg1"/>
                </a:solidFill>
              </a:rPr>
              <a:t>1. Elementi i kriteriji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2139" name="AutoShape 91"/>
          <p:cNvSpPr>
            <a:spLocks noChangeArrowheads="1"/>
          </p:cNvSpPr>
          <p:nvPr/>
        </p:nvSpPr>
        <p:spPr bwMode="auto">
          <a:xfrm>
            <a:off x="533400" y="1484784"/>
            <a:ext cx="8153400" cy="4876800"/>
          </a:xfrm>
          <a:prstGeom prst="roundRect">
            <a:avLst>
              <a:gd name="adj" fmla="val 16667"/>
            </a:avLst>
          </a:prstGeom>
          <a:solidFill>
            <a:srgbClr val="F2FDF7"/>
          </a:solidFill>
          <a:ln w="9525">
            <a:noFill/>
            <a:round/>
          </a:ln>
          <a:effectLst/>
        </p:spPr>
        <p:txBody>
          <a:bodyPr wrap="none" anchor="ctr"/>
          <a:lstStyle/>
          <a:p>
            <a:endParaRPr lang="hr-HR"/>
          </a:p>
        </p:txBody>
      </p:sp>
      <p:sp>
        <p:nvSpPr>
          <p:cNvPr id="2137" name="Text Box 89"/>
          <p:cNvSpPr txBox="1">
            <a:spLocks noChangeArrowheads="1"/>
          </p:cNvSpPr>
          <p:nvPr/>
        </p:nvSpPr>
        <p:spPr bwMode="auto">
          <a:xfrm>
            <a:off x="1066800" y="2057400"/>
            <a:ext cx="6858000" cy="304609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hr-HR" sz="9600" dirty="0"/>
              <a:t>UPISI</a:t>
            </a:r>
            <a:r>
              <a:rPr lang="en-US" sz="9600" dirty="0"/>
              <a:t> </a:t>
            </a:r>
            <a:r>
              <a:rPr lang="hr-HR" sz="9600" dirty="0"/>
              <a:t>2026.-2027.</a:t>
            </a:r>
            <a:endParaRPr lang="en-US" dirty="0"/>
          </a:p>
        </p:txBody>
      </p:sp>
      <p:sp>
        <p:nvSpPr>
          <p:cNvPr id="2138" name="Text Box 90"/>
          <p:cNvSpPr txBox="1">
            <a:spLocks noChangeArrowheads="1"/>
          </p:cNvSpPr>
          <p:nvPr/>
        </p:nvSpPr>
        <p:spPr bwMode="auto">
          <a:xfrm>
            <a:off x="1295400" y="5354340"/>
            <a:ext cx="4800600" cy="4616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hr-HR" sz="2400" dirty="0"/>
              <a:t>Gimnazija Pula</a:t>
            </a:r>
            <a:endParaRPr lang="en-US" sz="2400" dirty="0"/>
          </a:p>
        </p:txBody>
      </p:sp>
      <p:sp>
        <p:nvSpPr>
          <p:cNvPr id="17" name="TextBox 16"/>
          <p:cNvSpPr txBox="1"/>
          <p:nvPr/>
        </p:nvSpPr>
        <p:spPr>
          <a:xfrm>
            <a:off x="5156208" y="5354340"/>
            <a:ext cx="332268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u="sng" dirty="0"/>
              <a:t>Članovi Upisnog povjerenstva</a:t>
            </a:r>
            <a:r>
              <a:rPr lang="hr-HR" dirty="0"/>
              <a:t>:</a:t>
            </a:r>
            <a:endParaRPr lang="hr-HR" dirty="0"/>
          </a:p>
          <a:p>
            <a:r>
              <a:rPr lang="hr-HR" dirty="0"/>
              <a:t>Lucija Kancijanić, psihologinja</a:t>
            </a:r>
            <a:endParaRPr lang="hr-HR" dirty="0"/>
          </a:p>
          <a:p>
            <a:r>
              <a:rPr lang="hr-HR" dirty="0"/>
              <a:t>Ančica Cetina, pedagoginja</a:t>
            </a:r>
            <a:endParaRPr lang="hr-HR" dirty="0"/>
          </a:p>
          <a:p>
            <a:endParaRPr lang="hr-HR" dirty="0"/>
          </a:p>
        </p:txBody>
      </p:sp>
      <p:sp>
        <p:nvSpPr>
          <p:cNvPr id="16" name="Text Box 85"/>
          <p:cNvSpPr txBox="1">
            <a:spLocks noChangeArrowheads="1"/>
          </p:cNvSpPr>
          <p:nvPr/>
        </p:nvSpPr>
        <p:spPr bwMode="auto">
          <a:xfrm>
            <a:off x="6096000" y="252323"/>
            <a:ext cx="1414462" cy="646331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hr-HR" b="1" dirty="0">
                <a:solidFill>
                  <a:schemeClr val="bg1"/>
                </a:solidFill>
              </a:rPr>
              <a:t>4. Naši savjeti</a:t>
            </a:r>
            <a:endParaRPr lang="en-US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78" descr="card1"/>
          <p:cNvPicPr>
            <a:picLocks noChangeAspect="1" noChangeArrowheads="1"/>
          </p:cNvPicPr>
          <p:nvPr/>
        </p:nvPicPr>
        <p:blipFill>
          <a:blip r:embed="rId1" cstate="print"/>
          <a:srcRect/>
          <a:stretch>
            <a:fillRect/>
          </a:stretch>
        </p:blipFill>
        <p:spPr bwMode="auto">
          <a:xfrm>
            <a:off x="0" y="-14288"/>
            <a:ext cx="9182100" cy="6886576"/>
          </a:xfrm>
          <a:prstGeom prst="rect">
            <a:avLst/>
          </a:prstGeom>
          <a:noFill/>
          <a:effectLst>
            <a:outerShdw dist="35921" dir="2700000" algn="ctr" rotWithShape="0">
              <a:srgbClr val="808080">
                <a:alpha val="20000"/>
              </a:srgbClr>
            </a:outerShdw>
          </a:effectLst>
        </p:spPr>
      </p:pic>
      <p:pic>
        <p:nvPicPr>
          <p:cNvPr id="10280" name="Picture 40" descr="card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82100" cy="6886575"/>
          </a:xfrm>
          <a:prstGeom prst="rect">
            <a:avLst/>
          </a:prstGeom>
          <a:noFill/>
          <a:effectLst>
            <a:outerShdw dist="35921" dir="2700000" algn="ctr" rotWithShape="0">
              <a:srgbClr val="808080">
                <a:alpha val="20000"/>
              </a:srgbClr>
            </a:outerShdw>
          </a:effectLst>
        </p:spPr>
      </p:pic>
      <p:pic>
        <p:nvPicPr>
          <p:cNvPr id="10281" name="Picture 41" descr="card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82100" cy="6886575"/>
          </a:xfrm>
          <a:prstGeom prst="rect">
            <a:avLst/>
          </a:prstGeom>
          <a:noFill/>
          <a:effectLst>
            <a:outerShdw dist="35921" dir="2700000" algn="ctr" rotWithShape="0">
              <a:srgbClr val="808080">
                <a:alpha val="20000"/>
              </a:srgbClr>
            </a:outerShdw>
          </a:effectLst>
        </p:spPr>
      </p:pic>
      <p:pic>
        <p:nvPicPr>
          <p:cNvPr id="10284" name="Picture 44" descr="card1"/>
          <p:cNvPicPr>
            <a:picLocks noChangeAspect="1" noChangeArrowheads="1"/>
          </p:cNvPicPr>
          <p:nvPr/>
        </p:nvPicPr>
        <p:blipFill>
          <a:blip r:embed="rId1" cstate="print"/>
          <a:srcRect/>
          <a:stretch>
            <a:fillRect/>
          </a:stretch>
        </p:blipFill>
        <p:spPr bwMode="auto">
          <a:xfrm>
            <a:off x="0" y="0"/>
            <a:ext cx="9182100" cy="6886575"/>
          </a:xfrm>
          <a:prstGeom prst="rect">
            <a:avLst/>
          </a:prstGeom>
          <a:noFill/>
          <a:effectLst>
            <a:outerShdw dist="35921" dir="2700000" algn="ctr" rotWithShape="0">
              <a:srgbClr val="808080">
                <a:alpha val="20000"/>
              </a:srgbClr>
            </a:outerShdw>
          </a:effectLst>
        </p:spPr>
      </p:pic>
      <p:pic>
        <p:nvPicPr>
          <p:cNvPr id="10282" name="Picture 42" descr="card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0"/>
            <a:ext cx="9182100" cy="6886575"/>
          </a:xfrm>
          <a:prstGeom prst="rect">
            <a:avLst/>
          </a:prstGeom>
          <a:noFill/>
          <a:effectLst>
            <a:outerShdw dist="35921" dir="2700000" algn="ctr" rotWithShape="0">
              <a:srgbClr val="808080">
                <a:alpha val="20000"/>
              </a:srgbClr>
            </a:outerShdw>
          </a:effectLst>
        </p:spPr>
      </p:pic>
      <p:pic>
        <p:nvPicPr>
          <p:cNvPr id="10283" name="Picture 43" descr="card2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0" y="116969"/>
            <a:ext cx="9182100" cy="6886575"/>
          </a:xfrm>
          <a:prstGeom prst="rect">
            <a:avLst/>
          </a:prstGeom>
          <a:noFill/>
          <a:effectLst>
            <a:outerShdw dist="35921" dir="2700000" algn="ctr" rotWithShape="0">
              <a:srgbClr val="808080">
                <a:alpha val="20000"/>
              </a:srgbClr>
            </a:outerShdw>
          </a:effectLst>
        </p:spPr>
      </p:pic>
      <p:sp>
        <p:nvSpPr>
          <p:cNvPr id="10290" name="AutoShape 50"/>
          <p:cNvSpPr>
            <a:spLocks noChangeArrowheads="1"/>
          </p:cNvSpPr>
          <p:nvPr/>
        </p:nvSpPr>
        <p:spPr bwMode="auto">
          <a:xfrm>
            <a:off x="533400" y="1447800"/>
            <a:ext cx="8153400" cy="4876800"/>
          </a:xfrm>
          <a:prstGeom prst="roundRect">
            <a:avLst>
              <a:gd name="adj" fmla="val 16667"/>
            </a:avLst>
          </a:prstGeom>
          <a:solidFill>
            <a:srgbClr val="F2FDF7"/>
          </a:solidFill>
          <a:ln w="9525">
            <a:noFill/>
            <a:round/>
          </a:ln>
          <a:effectLst/>
        </p:spPr>
        <p:txBody>
          <a:bodyPr wrap="none" anchor="ctr"/>
          <a:lstStyle/>
          <a:p>
            <a:endParaRPr lang="hr-HR"/>
          </a:p>
        </p:txBody>
      </p:sp>
      <p:sp>
        <p:nvSpPr>
          <p:cNvPr id="16" name="Text Box 85"/>
          <p:cNvSpPr txBox="1">
            <a:spLocks noChangeArrowheads="1"/>
          </p:cNvSpPr>
          <p:nvPr/>
        </p:nvSpPr>
        <p:spPr bwMode="auto">
          <a:xfrm>
            <a:off x="4681538" y="252323"/>
            <a:ext cx="1424008" cy="646331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hr-HR" b="1" dirty="0">
                <a:solidFill>
                  <a:srgbClr val="F2FDF7"/>
                </a:solidFill>
              </a:rPr>
              <a:t>3. Korisne informacije</a:t>
            </a:r>
            <a:endParaRPr lang="en-US" b="1" dirty="0"/>
          </a:p>
        </p:txBody>
      </p:sp>
      <p:sp>
        <p:nvSpPr>
          <p:cNvPr id="18" name="Text Box 86"/>
          <p:cNvSpPr txBox="1">
            <a:spLocks noChangeArrowheads="1"/>
          </p:cNvSpPr>
          <p:nvPr/>
        </p:nvSpPr>
        <p:spPr bwMode="auto">
          <a:xfrm>
            <a:off x="3257531" y="252323"/>
            <a:ext cx="1424007" cy="646331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hr-HR" b="1" dirty="0">
                <a:solidFill>
                  <a:srgbClr val="F2FDF7"/>
                </a:solidFill>
              </a:rPr>
              <a:t>2. Odluka o upisu</a:t>
            </a:r>
            <a:endParaRPr lang="en-US" b="1" dirty="0"/>
          </a:p>
        </p:txBody>
      </p:sp>
      <p:sp>
        <p:nvSpPr>
          <p:cNvPr id="23" name="Text Box 84"/>
          <p:cNvSpPr txBox="1">
            <a:spLocks noChangeArrowheads="1"/>
          </p:cNvSpPr>
          <p:nvPr/>
        </p:nvSpPr>
        <p:spPr bwMode="auto">
          <a:xfrm>
            <a:off x="457200" y="471488"/>
            <a:ext cx="1084221" cy="40011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hr-HR" sz="2000" b="1" dirty="0">
                <a:solidFill>
                  <a:srgbClr val="F2FDF7"/>
                </a:solidFill>
              </a:rPr>
              <a:t>Upisi</a:t>
            </a:r>
            <a:endParaRPr lang="en-US" sz="2000" b="1" dirty="0"/>
          </a:p>
        </p:txBody>
      </p:sp>
      <p:sp>
        <p:nvSpPr>
          <p:cNvPr id="24" name="Text Box 87"/>
          <p:cNvSpPr txBox="1">
            <a:spLocks noChangeArrowheads="1"/>
          </p:cNvSpPr>
          <p:nvPr/>
        </p:nvSpPr>
        <p:spPr bwMode="auto">
          <a:xfrm>
            <a:off x="1733510" y="277593"/>
            <a:ext cx="1533546" cy="646331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hr-HR" b="1" dirty="0">
                <a:solidFill>
                  <a:srgbClr val="F2FDF7"/>
                </a:solidFill>
              </a:rPr>
              <a:t>1. Elementi i kriteriji</a:t>
            </a:r>
            <a:endParaRPr lang="en-US" b="1" dirty="0"/>
          </a:p>
        </p:txBody>
      </p:sp>
      <p:sp>
        <p:nvSpPr>
          <p:cNvPr id="25" name="TextBox 24"/>
          <p:cNvSpPr txBox="1"/>
          <p:nvPr/>
        </p:nvSpPr>
        <p:spPr>
          <a:xfrm>
            <a:off x="6105546" y="252322"/>
            <a:ext cx="135314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b="1" dirty="0">
                <a:solidFill>
                  <a:schemeClr val="bg1"/>
                </a:solidFill>
              </a:rPr>
              <a:t>4. Naši savjeti</a:t>
            </a:r>
            <a:endParaRPr lang="hr-HR" b="1" dirty="0">
              <a:solidFill>
                <a:schemeClr val="bg1"/>
              </a:solidFill>
            </a:endParaRPr>
          </a:p>
        </p:txBody>
      </p:sp>
      <p:sp>
        <p:nvSpPr>
          <p:cNvPr id="17" name="Text Box 87"/>
          <p:cNvSpPr txBox="1">
            <a:spLocks noChangeArrowheads="1"/>
          </p:cNvSpPr>
          <p:nvPr/>
        </p:nvSpPr>
        <p:spPr bwMode="auto">
          <a:xfrm>
            <a:off x="791158" y="1592580"/>
            <a:ext cx="7912152" cy="4431983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hr-HR" sz="2400" b="1" dirty="0"/>
              <a:t> </a:t>
            </a:r>
            <a:r>
              <a:rPr lang="hr-HR" sz="2400" b="1" dirty="0">
                <a:solidFill>
                  <a:srgbClr val="00B0F0"/>
                </a:solidFill>
              </a:rPr>
              <a:t>Primjer ukupnog bodovanja:</a:t>
            </a:r>
            <a:endParaRPr lang="hr-HR" sz="2400" b="1" dirty="0">
              <a:solidFill>
                <a:srgbClr val="00B0F0"/>
              </a:solidFill>
            </a:endParaRPr>
          </a:p>
          <a:p>
            <a:pPr>
              <a:spcBef>
                <a:spcPct val="50000"/>
              </a:spcBef>
            </a:pPr>
            <a:endParaRPr lang="hr-HR" sz="800" b="1" dirty="0"/>
          </a:p>
          <a:p>
            <a:pPr>
              <a:spcBef>
                <a:spcPct val="50000"/>
              </a:spcBef>
            </a:pPr>
            <a:endParaRPr lang="hr-HR" sz="800" b="1" dirty="0"/>
          </a:p>
          <a:p>
            <a:pPr>
              <a:spcBef>
                <a:spcPct val="50000"/>
              </a:spcBef>
            </a:pPr>
            <a:endParaRPr lang="hr-HR" sz="800" b="1" dirty="0"/>
          </a:p>
          <a:p>
            <a:pPr>
              <a:spcBef>
                <a:spcPct val="50000"/>
              </a:spcBef>
            </a:pPr>
            <a:endParaRPr lang="hr-HR" sz="800" b="1" dirty="0"/>
          </a:p>
          <a:p>
            <a:pPr>
              <a:spcBef>
                <a:spcPct val="50000"/>
              </a:spcBef>
            </a:pPr>
            <a:endParaRPr lang="hr-HR" sz="800" b="1" dirty="0"/>
          </a:p>
          <a:p>
            <a:pPr>
              <a:spcBef>
                <a:spcPct val="50000"/>
              </a:spcBef>
            </a:pPr>
            <a:endParaRPr lang="hr-HR" sz="800" b="1" dirty="0"/>
          </a:p>
          <a:p>
            <a:pPr>
              <a:spcBef>
                <a:spcPct val="50000"/>
              </a:spcBef>
            </a:pPr>
            <a:endParaRPr lang="hr-HR" sz="800" b="1" dirty="0"/>
          </a:p>
          <a:p>
            <a:pPr>
              <a:spcBef>
                <a:spcPct val="50000"/>
              </a:spcBef>
            </a:pPr>
            <a:endParaRPr lang="hr-HR" sz="800" b="1" dirty="0"/>
          </a:p>
          <a:p>
            <a:pPr>
              <a:spcBef>
                <a:spcPct val="50000"/>
              </a:spcBef>
            </a:pPr>
            <a:endParaRPr lang="hr-HR" sz="800" b="1" dirty="0"/>
          </a:p>
          <a:p>
            <a:pPr>
              <a:spcBef>
                <a:spcPct val="50000"/>
              </a:spcBef>
            </a:pPr>
            <a:endParaRPr lang="hr-HR" sz="800" b="1" dirty="0"/>
          </a:p>
          <a:p>
            <a:pPr>
              <a:spcBef>
                <a:spcPct val="50000"/>
              </a:spcBef>
            </a:pPr>
            <a:endParaRPr lang="hr-HR" sz="800" b="1" dirty="0"/>
          </a:p>
          <a:p>
            <a:pPr>
              <a:spcBef>
                <a:spcPct val="50000"/>
              </a:spcBef>
            </a:pPr>
            <a:endParaRPr lang="hr-HR" sz="800" b="1" dirty="0"/>
          </a:p>
          <a:p>
            <a:pPr>
              <a:spcBef>
                <a:spcPct val="50000"/>
              </a:spcBef>
            </a:pPr>
            <a:endParaRPr lang="hr-HR" sz="800" b="1" dirty="0"/>
          </a:p>
          <a:p>
            <a:pPr>
              <a:spcBef>
                <a:spcPct val="50000"/>
              </a:spcBef>
            </a:pPr>
            <a:endParaRPr lang="hr-HR" sz="800" b="1" dirty="0"/>
          </a:p>
          <a:p>
            <a:pPr>
              <a:spcBef>
                <a:spcPct val="50000"/>
              </a:spcBef>
            </a:pPr>
            <a:r>
              <a:rPr lang="hr-HR" sz="2000" dirty="0"/>
              <a:t>Zajednički element: 69.09 boda</a:t>
            </a:r>
            <a:endParaRPr lang="hr-HR" sz="2000" dirty="0"/>
          </a:p>
          <a:p>
            <a:pPr>
              <a:spcBef>
                <a:spcPct val="50000"/>
              </a:spcBef>
            </a:pPr>
            <a:r>
              <a:rPr lang="hr-HR" sz="2000" dirty="0"/>
              <a:t>Dodatni element: 4 boda (prvo mjesto na sportskom natjecanju)</a:t>
            </a:r>
            <a:endParaRPr lang="hr-HR" sz="2000" dirty="0"/>
          </a:p>
          <a:p>
            <a:pPr>
              <a:spcBef>
                <a:spcPct val="50000"/>
              </a:spcBef>
            </a:pPr>
            <a:r>
              <a:rPr lang="hr-HR" sz="2000" dirty="0"/>
              <a:t>UKUPNO: 73.09 bodova</a:t>
            </a:r>
            <a:endParaRPr lang="en-US" sz="1600" b="1" dirty="0"/>
          </a:p>
        </p:txBody>
      </p:sp>
      <p:graphicFrame>
        <p:nvGraphicFramePr>
          <p:cNvPr id="19" name="Table 18"/>
          <p:cNvGraphicFramePr>
            <a:graphicFrameLocks noGrp="1"/>
          </p:cNvGraphicFramePr>
          <p:nvPr/>
        </p:nvGraphicFramePr>
        <p:xfrm>
          <a:off x="1295516" y="2346305"/>
          <a:ext cx="6389774" cy="219456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154267"/>
                <a:gridCol w="876312"/>
                <a:gridCol w="876312"/>
                <a:gridCol w="827659"/>
                <a:gridCol w="871171"/>
                <a:gridCol w="784053"/>
              </a:tblGrid>
              <a:tr h="237335">
                <a:tc>
                  <a:txBody>
                    <a:bodyPr/>
                    <a:lstStyle/>
                    <a:p>
                      <a:r>
                        <a:rPr lang="hr-HR" sz="1200" b="1" dirty="0"/>
                        <a:t>Elementi vrednovanja</a:t>
                      </a:r>
                      <a:endParaRPr lang="hr-HR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200" b="1" dirty="0"/>
                        <a:t>5. razred</a:t>
                      </a:r>
                      <a:endParaRPr lang="hr-HR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200" b="1" dirty="0"/>
                        <a:t>6.</a:t>
                      </a:r>
                      <a:r>
                        <a:rPr lang="hr-HR" sz="1200" b="1" baseline="0" dirty="0"/>
                        <a:t> r</a:t>
                      </a:r>
                      <a:r>
                        <a:rPr lang="hr-HR" sz="1200" b="1" dirty="0"/>
                        <a:t>azred</a:t>
                      </a:r>
                      <a:endParaRPr lang="hr-HR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200" b="1" dirty="0"/>
                        <a:t>7. razred</a:t>
                      </a:r>
                      <a:endParaRPr lang="hr-HR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200" b="1" dirty="0"/>
                        <a:t>8. razred</a:t>
                      </a:r>
                      <a:endParaRPr lang="hr-HR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200" b="1" dirty="0"/>
                        <a:t>Ukupno</a:t>
                      </a:r>
                      <a:endParaRPr lang="hr-HR" sz="1200" b="1" dirty="0"/>
                    </a:p>
                  </a:txBody>
                  <a:tcPr/>
                </a:tc>
              </a:tr>
              <a:tr h="237335">
                <a:tc>
                  <a:txBody>
                    <a:bodyPr/>
                    <a:lstStyle/>
                    <a:p>
                      <a:r>
                        <a:rPr lang="hr-HR" sz="1200" dirty="0"/>
                        <a:t>Prosjek ocjena</a:t>
                      </a:r>
                      <a:endParaRPr lang="hr-H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200" dirty="0"/>
                        <a:t>4,53</a:t>
                      </a:r>
                      <a:endParaRPr lang="hr-H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200" dirty="0"/>
                        <a:t>4,61</a:t>
                      </a:r>
                      <a:endParaRPr lang="hr-H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200" dirty="0"/>
                        <a:t>4,38</a:t>
                      </a:r>
                      <a:endParaRPr lang="hr-H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200" dirty="0"/>
                        <a:t>4,</a:t>
                      </a:r>
                      <a:r>
                        <a:rPr lang="hr-HR" sz="1200" baseline="0" dirty="0"/>
                        <a:t> 57</a:t>
                      </a:r>
                      <a:endParaRPr lang="hr-H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200" dirty="0"/>
                        <a:t>18,09</a:t>
                      </a:r>
                      <a:endParaRPr lang="hr-HR" sz="1200" dirty="0"/>
                    </a:p>
                  </a:txBody>
                  <a:tcPr/>
                </a:tc>
              </a:tr>
              <a:tr h="237335">
                <a:tc>
                  <a:txBody>
                    <a:bodyPr/>
                    <a:lstStyle/>
                    <a:p>
                      <a:r>
                        <a:rPr lang="hr-HR" sz="1200" dirty="0"/>
                        <a:t>Hrvatski jezik</a:t>
                      </a:r>
                      <a:endParaRPr lang="hr-H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200" dirty="0"/>
                        <a:t>5</a:t>
                      </a:r>
                      <a:endParaRPr lang="hr-H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200" dirty="0"/>
                        <a:t>5</a:t>
                      </a:r>
                      <a:endParaRPr lang="hr-H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200" dirty="0"/>
                        <a:t>10,00</a:t>
                      </a:r>
                      <a:endParaRPr lang="hr-HR" sz="1200" dirty="0"/>
                    </a:p>
                  </a:txBody>
                  <a:tcPr/>
                </a:tc>
              </a:tr>
              <a:tr h="237335">
                <a:tc>
                  <a:txBody>
                    <a:bodyPr/>
                    <a:lstStyle/>
                    <a:p>
                      <a:r>
                        <a:rPr lang="hr-HR" sz="1200" dirty="0"/>
                        <a:t>Matematika</a:t>
                      </a:r>
                      <a:endParaRPr lang="hr-H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200" dirty="0"/>
                        <a:t>4</a:t>
                      </a:r>
                      <a:endParaRPr lang="hr-H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200" dirty="0"/>
                        <a:t>4</a:t>
                      </a:r>
                      <a:endParaRPr lang="hr-H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200" baseline="0" dirty="0"/>
                        <a:t>  </a:t>
                      </a:r>
                      <a:r>
                        <a:rPr lang="hr-HR" sz="1200" dirty="0"/>
                        <a:t>8,00</a:t>
                      </a:r>
                      <a:endParaRPr lang="hr-HR" sz="1200" dirty="0"/>
                    </a:p>
                  </a:txBody>
                  <a:tcPr/>
                </a:tc>
              </a:tr>
              <a:tr h="237335">
                <a:tc>
                  <a:txBody>
                    <a:bodyPr/>
                    <a:lstStyle/>
                    <a:p>
                      <a:r>
                        <a:rPr lang="hr-HR" sz="1200" dirty="0"/>
                        <a:t>Prvi strani</a:t>
                      </a:r>
                      <a:r>
                        <a:rPr lang="hr-HR" sz="1200" baseline="0" dirty="0"/>
                        <a:t> jezik</a:t>
                      </a:r>
                      <a:endParaRPr lang="hr-H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200" dirty="0"/>
                        <a:t>5</a:t>
                      </a:r>
                      <a:endParaRPr lang="hr-H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200" dirty="0"/>
                        <a:t>5</a:t>
                      </a:r>
                      <a:endParaRPr lang="hr-H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200" dirty="0"/>
                        <a:t>10,00</a:t>
                      </a:r>
                      <a:endParaRPr lang="hr-HR" sz="1200" dirty="0"/>
                    </a:p>
                  </a:txBody>
                  <a:tcPr/>
                </a:tc>
              </a:tr>
              <a:tr h="237335">
                <a:tc>
                  <a:txBody>
                    <a:bodyPr/>
                    <a:lstStyle/>
                    <a:p>
                      <a:r>
                        <a:rPr lang="hr-HR" sz="1200" dirty="0"/>
                        <a:t>Povijest /Kemija (propisan)</a:t>
                      </a:r>
                      <a:r>
                        <a:rPr lang="hr-HR" sz="1200" dirty="0">
                          <a:solidFill>
                            <a:schemeClr val="tx2"/>
                          </a:solidFill>
                        </a:rPr>
                        <a:t> </a:t>
                      </a:r>
                      <a:endParaRPr lang="hr-H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200" dirty="0"/>
                        <a:t>4</a:t>
                      </a:r>
                      <a:endParaRPr lang="hr-H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200" dirty="0"/>
                        <a:t>4</a:t>
                      </a:r>
                      <a:endParaRPr lang="hr-H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200" baseline="0" dirty="0"/>
                        <a:t>  </a:t>
                      </a:r>
                      <a:r>
                        <a:rPr lang="hr-HR" sz="1200" dirty="0"/>
                        <a:t>8,00</a:t>
                      </a:r>
                      <a:endParaRPr lang="hr-HR" sz="1200" dirty="0"/>
                    </a:p>
                  </a:txBody>
                  <a:tcPr/>
                </a:tc>
              </a:tr>
              <a:tr h="237335">
                <a:tc>
                  <a:txBody>
                    <a:bodyPr/>
                    <a:lstStyle/>
                    <a:p>
                      <a:r>
                        <a:rPr lang="hr-HR" sz="1200" dirty="0"/>
                        <a:t>Geografija/Fizika (propisan)</a:t>
                      </a:r>
                      <a:r>
                        <a:rPr lang="hr-HR" sz="1200" dirty="0">
                          <a:solidFill>
                            <a:schemeClr val="tx2"/>
                          </a:solidFill>
                        </a:rPr>
                        <a:t> </a:t>
                      </a:r>
                      <a:endParaRPr lang="hr-H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200" dirty="0"/>
                        <a:t>4</a:t>
                      </a:r>
                      <a:endParaRPr lang="hr-H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200" dirty="0"/>
                        <a:t>4</a:t>
                      </a:r>
                      <a:endParaRPr lang="hr-H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200" baseline="0" dirty="0"/>
                        <a:t>  </a:t>
                      </a:r>
                      <a:r>
                        <a:rPr lang="hr-HR" sz="1200" dirty="0"/>
                        <a:t>8,00</a:t>
                      </a:r>
                      <a:endParaRPr lang="hr-HR" sz="1200" dirty="0"/>
                    </a:p>
                  </a:txBody>
                  <a:tcPr/>
                </a:tc>
              </a:tr>
              <a:tr h="237335">
                <a:tc>
                  <a:txBody>
                    <a:bodyPr/>
                    <a:lstStyle/>
                    <a:p>
                      <a:r>
                        <a:rPr lang="hr-HR" sz="1200" b="1" dirty="0"/>
                        <a:t>Biologija (određuje škola)</a:t>
                      </a:r>
                      <a:endParaRPr lang="hr-HR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200" dirty="0"/>
                        <a:t>3</a:t>
                      </a:r>
                      <a:endParaRPr lang="hr-H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200" dirty="0"/>
                        <a:t>4</a:t>
                      </a:r>
                      <a:endParaRPr lang="hr-H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200" baseline="0" dirty="0"/>
                        <a:t>  </a:t>
                      </a:r>
                      <a:r>
                        <a:rPr lang="hr-HR" sz="1200" dirty="0"/>
                        <a:t>7,00</a:t>
                      </a:r>
                      <a:endParaRPr lang="hr-HR" sz="12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78" descr="card1"/>
          <p:cNvPicPr>
            <a:picLocks noChangeAspect="1" noChangeArrowheads="1"/>
          </p:cNvPicPr>
          <p:nvPr/>
        </p:nvPicPr>
        <p:blipFill>
          <a:blip r:embed="rId1" cstate="print"/>
          <a:srcRect/>
          <a:stretch>
            <a:fillRect/>
          </a:stretch>
        </p:blipFill>
        <p:spPr bwMode="auto">
          <a:xfrm>
            <a:off x="0" y="-14288"/>
            <a:ext cx="9182100" cy="6886576"/>
          </a:xfrm>
          <a:prstGeom prst="rect">
            <a:avLst/>
          </a:prstGeom>
          <a:noFill/>
          <a:effectLst>
            <a:outerShdw dist="35921" dir="2700000" algn="ctr" rotWithShape="0">
              <a:srgbClr val="808080">
                <a:alpha val="20000"/>
              </a:srgbClr>
            </a:outerShdw>
          </a:effectLst>
        </p:spPr>
      </p:pic>
      <p:pic>
        <p:nvPicPr>
          <p:cNvPr id="10280" name="Picture 40" descr="card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82100" cy="6886575"/>
          </a:xfrm>
          <a:prstGeom prst="rect">
            <a:avLst/>
          </a:prstGeom>
          <a:noFill/>
          <a:effectLst>
            <a:outerShdw dist="35921" dir="2700000" algn="ctr" rotWithShape="0">
              <a:srgbClr val="808080">
                <a:alpha val="20000"/>
              </a:srgbClr>
            </a:outerShdw>
          </a:effectLst>
        </p:spPr>
      </p:pic>
      <p:pic>
        <p:nvPicPr>
          <p:cNvPr id="10281" name="Picture 41" descr="card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82100" cy="6886575"/>
          </a:xfrm>
          <a:prstGeom prst="rect">
            <a:avLst/>
          </a:prstGeom>
          <a:noFill/>
          <a:effectLst>
            <a:outerShdw dist="35921" dir="2700000" algn="ctr" rotWithShape="0">
              <a:srgbClr val="808080">
                <a:alpha val="20000"/>
              </a:srgbClr>
            </a:outerShdw>
          </a:effectLst>
        </p:spPr>
      </p:pic>
      <p:pic>
        <p:nvPicPr>
          <p:cNvPr id="10284" name="Picture 44" descr="card1"/>
          <p:cNvPicPr>
            <a:picLocks noChangeAspect="1" noChangeArrowheads="1"/>
          </p:cNvPicPr>
          <p:nvPr/>
        </p:nvPicPr>
        <p:blipFill>
          <a:blip r:embed="rId1" cstate="print"/>
          <a:srcRect/>
          <a:stretch>
            <a:fillRect/>
          </a:stretch>
        </p:blipFill>
        <p:spPr bwMode="auto">
          <a:xfrm>
            <a:off x="0" y="0"/>
            <a:ext cx="9182100" cy="6886575"/>
          </a:xfrm>
          <a:prstGeom prst="rect">
            <a:avLst/>
          </a:prstGeom>
          <a:noFill/>
          <a:effectLst>
            <a:outerShdw dist="35921" dir="2700000" algn="ctr" rotWithShape="0">
              <a:srgbClr val="808080">
                <a:alpha val="20000"/>
              </a:srgbClr>
            </a:outerShdw>
          </a:effectLst>
        </p:spPr>
      </p:pic>
      <p:pic>
        <p:nvPicPr>
          <p:cNvPr id="10282" name="Picture 42" descr="card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0"/>
            <a:ext cx="9182100" cy="6886575"/>
          </a:xfrm>
          <a:prstGeom prst="rect">
            <a:avLst/>
          </a:prstGeom>
          <a:noFill/>
          <a:effectLst>
            <a:outerShdw dist="35921" dir="2700000" algn="ctr" rotWithShape="0">
              <a:srgbClr val="808080">
                <a:alpha val="20000"/>
              </a:srgbClr>
            </a:outerShdw>
          </a:effectLst>
        </p:spPr>
      </p:pic>
      <p:pic>
        <p:nvPicPr>
          <p:cNvPr id="10283" name="Picture 43" descr="card2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0" y="34813"/>
            <a:ext cx="9182100" cy="6886575"/>
          </a:xfrm>
          <a:prstGeom prst="rect">
            <a:avLst/>
          </a:prstGeom>
          <a:noFill/>
          <a:effectLst>
            <a:outerShdw dist="35921" dir="2700000" algn="ctr" rotWithShape="0">
              <a:srgbClr val="808080">
                <a:alpha val="20000"/>
              </a:srgbClr>
            </a:outerShdw>
          </a:effectLst>
        </p:spPr>
      </p:pic>
      <p:sp>
        <p:nvSpPr>
          <p:cNvPr id="10290" name="AutoShape 50"/>
          <p:cNvSpPr>
            <a:spLocks noChangeArrowheads="1"/>
          </p:cNvSpPr>
          <p:nvPr/>
        </p:nvSpPr>
        <p:spPr bwMode="auto">
          <a:xfrm>
            <a:off x="533400" y="1447800"/>
            <a:ext cx="8153400" cy="4876800"/>
          </a:xfrm>
          <a:prstGeom prst="roundRect">
            <a:avLst>
              <a:gd name="adj" fmla="val 16667"/>
            </a:avLst>
          </a:prstGeom>
          <a:solidFill>
            <a:srgbClr val="F2FDF7"/>
          </a:solidFill>
          <a:ln w="9525">
            <a:noFill/>
            <a:round/>
          </a:ln>
          <a:effectLst/>
        </p:spPr>
        <p:txBody>
          <a:bodyPr wrap="none" anchor="ctr"/>
          <a:lstStyle/>
          <a:p>
            <a:endParaRPr lang="hr-HR"/>
          </a:p>
        </p:txBody>
      </p:sp>
      <p:sp>
        <p:nvSpPr>
          <p:cNvPr id="16" name="Text Box 85"/>
          <p:cNvSpPr txBox="1">
            <a:spLocks noChangeArrowheads="1"/>
          </p:cNvSpPr>
          <p:nvPr/>
        </p:nvSpPr>
        <p:spPr bwMode="auto">
          <a:xfrm>
            <a:off x="4681538" y="252323"/>
            <a:ext cx="1424008" cy="646331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hr-HR" b="1" dirty="0">
                <a:solidFill>
                  <a:srgbClr val="F2FDF7"/>
                </a:solidFill>
              </a:rPr>
              <a:t>3. Korisne informacije</a:t>
            </a:r>
            <a:endParaRPr lang="en-US" b="1" dirty="0"/>
          </a:p>
        </p:txBody>
      </p:sp>
      <p:sp>
        <p:nvSpPr>
          <p:cNvPr id="18" name="Text Box 86"/>
          <p:cNvSpPr txBox="1">
            <a:spLocks noChangeArrowheads="1"/>
          </p:cNvSpPr>
          <p:nvPr/>
        </p:nvSpPr>
        <p:spPr bwMode="auto">
          <a:xfrm>
            <a:off x="3257531" y="252323"/>
            <a:ext cx="1424007" cy="646331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hr-HR" b="1" dirty="0">
                <a:solidFill>
                  <a:srgbClr val="F2FDF7"/>
                </a:solidFill>
              </a:rPr>
              <a:t>2. Odluka o upisu</a:t>
            </a:r>
            <a:endParaRPr lang="en-US" b="1" dirty="0"/>
          </a:p>
        </p:txBody>
      </p:sp>
      <p:sp>
        <p:nvSpPr>
          <p:cNvPr id="23" name="Text Box 84"/>
          <p:cNvSpPr txBox="1">
            <a:spLocks noChangeArrowheads="1"/>
          </p:cNvSpPr>
          <p:nvPr/>
        </p:nvSpPr>
        <p:spPr bwMode="auto">
          <a:xfrm>
            <a:off x="457200" y="471488"/>
            <a:ext cx="1084221" cy="40011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hr-HR" sz="2000" b="1" dirty="0">
                <a:solidFill>
                  <a:srgbClr val="F2FDF7"/>
                </a:solidFill>
              </a:rPr>
              <a:t>Upisi</a:t>
            </a:r>
            <a:endParaRPr lang="en-US" sz="2000" b="1" dirty="0"/>
          </a:p>
        </p:txBody>
      </p:sp>
      <p:sp>
        <p:nvSpPr>
          <p:cNvPr id="24" name="Text Box 87"/>
          <p:cNvSpPr txBox="1">
            <a:spLocks noChangeArrowheads="1"/>
          </p:cNvSpPr>
          <p:nvPr/>
        </p:nvSpPr>
        <p:spPr bwMode="auto">
          <a:xfrm>
            <a:off x="1797012" y="252323"/>
            <a:ext cx="1533546" cy="646331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hr-HR" b="1" dirty="0">
                <a:solidFill>
                  <a:srgbClr val="F2FDF7"/>
                </a:solidFill>
              </a:rPr>
              <a:t>1. Elementi i kriteriji</a:t>
            </a:r>
            <a:endParaRPr lang="en-US" b="1" dirty="0"/>
          </a:p>
        </p:txBody>
      </p:sp>
      <p:sp>
        <p:nvSpPr>
          <p:cNvPr id="25" name="TextBox 24"/>
          <p:cNvSpPr txBox="1"/>
          <p:nvPr/>
        </p:nvSpPr>
        <p:spPr>
          <a:xfrm>
            <a:off x="6105546" y="252322"/>
            <a:ext cx="135314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b="1" dirty="0">
                <a:solidFill>
                  <a:schemeClr val="bg1"/>
                </a:solidFill>
              </a:rPr>
              <a:t>4. Naši savjeti</a:t>
            </a:r>
            <a:endParaRPr lang="hr-HR" b="1" dirty="0">
              <a:solidFill>
                <a:schemeClr val="bg1"/>
              </a:solidFill>
            </a:endParaRPr>
          </a:p>
        </p:txBody>
      </p:sp>
      <p:sp>
        <p:nvSpPr>
          <p:cNvPr id="17" name="Text Box 87"/>
          <p:cNvSpPr txBox="1">
            <a:spLocks noChangeArrowheads="1"/>
          </p:cNvSpPr>
          <p:nvPr/>
        </p:nvSpPr>
        <p:spPr bwMode="auto">
          <a:xfrm>
            <a:off x="738135" y="1676376"/>
            <a:ext cx="7948665" cy="42157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hr-HR" sz="2400" b="1" dirty="0">
                <a:solidFill>
                  <a:srgbClr val="00B0F0"/>
                </a:solidFill>
              </a:rPr>
              <a:t>Dodatne provjere znanja:</a:t>
            </a:r>
            <a:endParaRPr lang="hr-HR" sz="2400" b="1" dirty="0">
              <a:solidFill>
                <a:srgbClr val="00B0F0"/>
              </a:solidFill>
            </a:endParaRPr>
          </a:p>
          <a:p>
            <a:pPr>
              <a:spcBef>
                <a:spcPct val="50000"/>
              </a:spcBef>
              <a:buFont typeface="Arial" panose="020B0604020202020204" pitchFamily="34" charset="0"/>
              <a:buChar char="•"/>
            </a:pPr>
            <a:r>
              <a:rPr lang="hr-HR" sz="2000" dirty="0"/>
              <a:t> Provjera znanja kandidata iz stranog jezika ako učenik za prvi strani jezik odabere jezik koji u OŠ nije učio</a:t>
            </a:r>
            <a:endParaRPr lang="hr-HR" sz="2000" dirty="0"/>
          </a:p>
          <a:p>
            <a:pPr lvl="1">
              <a:spcBef>
                <a:spcPct val="50000"/>
              </a:spcBef>
              <a:buFont typeface="Arial" panose="020B0604020202020204" pitchFamily="34" charset="0"/>
              <a:buChar char="•"/>
            </a:pPr>
            <a:r>
              <a:rPr lang="hr-HR" sz="1600" dirty="0"/>
              <a:t> u Gimnaziji, </a:t>
            </a:r>
            <a:r>
              <a:rPr lang="hr-HR" sz="1600" b="1" dirty="0"/>
              <a:t>29</a:t>
            </a:r>
            <a:r>
              <a:rPr lang="hr-HR" sz="1600" b="1" dirty="0"/>
              <a:t>.6.2026. u 9 sati. </a:t>
            </a:r>
            <a:r>
              <a:rPr lang="hr-HR" sz="1600" b="1" dirty="0">
                <a:solidFill>
                  <a:schemeClr val="tx2"/>
                </a:solidFill>
              </a:rPr>
              <a:t>(engleski i njemački jezik)</a:t>
            </a:r>
            <a:endParaRPr lang="hr-HR" sz="1600" b="1" dirty="0">
              <a:solidFill>
                <a:schemeClr val="tx2"/>
              </a:solidFill>
            </a:endParaRPr>
          </a:p>
          <a:p>
            <a:pPr lvl="1">
              <a:spcBef>
                <a:spcPct val="50000"/>
              </a:spcBef>
            </a:pPr>
            <a:endParaRPr lang="hr-HR" sz="2400" b="1" dirty="0"/>
          </a:p>
          <a:p>
            <a:pPr>
              <a:spcBef>
                <a:spcPct val="50000"/>
              </a:spcBef>
            </a:pPr>
            <a:r>
              <a:rPr lang="hr-HR" sz="2400" b="1" dirty="0">
                <a:solidFill>
                  <a:srgbClr val="00B0F0"/>
                </a:solidFill>
              </a:rPr>
              <a:t>Minimalni bodovni prag </a:t>
            </a:r>
            <a:endParaRPr lang="hr-HR" sz="2400" b="1" dirty="0">
              <a:solidFill>
                <a:srgbClr val="00B0F0"/>
              </a:solidFill>
            </a:endParaRPr>
          </a:p>
          <a:p>
            <a:pPr>
              <a:spcBef>
                <a:spcPct val="50000"/>
              </a:spcBef>
              <a:buFont typeface="Arial" panose="020B0604020202020204" pitchFamily="34" charset="0"/>
              <a:buChar char="•"/>
            </a:pPr>
            <a:r>
              <a:rPr lang="hr-HR" sz="2000" dirty="0"/>
              <a:t> Sukladno čl. 28. Pravilnika o elmentima i kriterijima, škola donosi minimalan bodovni prag</a:t>
            </a:r>
            <a:endParaRPr lang="hr-HR" sz="2000" dirty="0"/>
          </a:p>
          <a:p>
            <a:pPr lvl="1">
              <a:spcBef>
                <a:spcPct val="50000"/>
              </a:spcBef>
              <a:buFont typeface="Arial" panose="020B0604020202020204" pitchFamily="34" charset="0"/>
              <a:buChar char="•"/>
            </a:pPr>
            <a:r>
              <a:rPr lang="hr-HR" sz="1600" dirty="0"/>
              <a:t> NV Gimnazije Pula odredilo je minimalni bodovni prag od </a:t>
            </a:r>
            <a:r>
              <a:rPr lang="hr-HR" sz="1600" b="1" dirty="0">
                <a:solidFill>
                  <a:schemeClr val="tx2"/>
                </a:solidFill>
              </a:rPr>
              <a:t>65 bodova</a:t>
            </a:r>
            <a:endParaRPr lang="hr-HR" sz="1600" b="1" dirty="0">
              <a:solidFill>
                <a:schemeClr val="tx2"/>
              </a:solidFill>
            </a:endParaRPr>
          </a:p>
          <a:p>
            <a:pPr>
              <a:spcBef>
                <a:spcPct val="50000"/>
              </a:spcBef>
            </a:pPr>
            <a:endParaRPr lang="en-US" sz="1600" b="1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309" name="Picture 45" descr="card5"/>
          <p:cNvPicPr>
            <a:picLocks noChangeAspect="1" noChangeArrowheads="1"/>
          </p:cNvPicPr>
          <p:nvPr/>
        </p:nvPicPr>
        <p:blipFill>
          <a:blip r:embed="rId1" cstate="print"/>
          <a:srcRect/>
          <a:stretch>
            <a:fillRect/>
          </a:stretch>
        </p:blipFill>
        <p:spPr bwMode="auto">
          <a:xfrm>
            <a:off x="0" y="0"/>
            <a:ext cx="9182100" cy="6886575"/>
          </a:xfrm>
          <a:prstGeom prst="rect">
            <a:avLst/>
          </a:prstGeom>
          <a:noFill/>
          <a:effectLst>
            <a:outerShdw dist="35921" dir="2700000" algn="ctr" rotWithShape="0">
              <a:srgbClr val="808080">
                <a:alpha val="20000"/>
              </a:srgbClr>
            </a:outerShdw>
          </a:effectLst>
        </p:spPr>
      </p:pic>
      <p:pic>
        <p:nvPicPr>
          <p:cNvPr id="11310" name="Picture 46" descr="card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82100" cy="6886575"/>
          </a:xfrm>
          <a:prstGeom prst="rect">
            <a:avLst/>
          </a:prstGeom>
          <a:noFill/>
          <a:effectLst>
            <a:outerShdw dist="35921" dir="2700000" algn="ctr" rotWithShape="0">
              <a:srgbClr val="808080">
                <a:alpha val="20000"/>
              </a:srgbClr>
            </a:outerShdw>
          </a:effectLst>
        </p:spPr>
      </p:pic>
      <p:pic>
        <p:nvPicPr>
          <p:cNvPr id="11312" name="Picture 48" descr="card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82100" cy="6886575"/>
          </a:xfrm>
          <a:prstGeom prst="rect">
            <a:avLst/>
          </a:prstGeom>
          <a:noFill/>
          <a:effectLst>
            <a:outerShdw dist="35921" dir="2700000" algn="ctr" rotWithShape="0">
              <a:srgbClr val="808080">
                <a:alpha val="20000"/>
              </a:srgbClr>
            </a:outerShdw>
          </a:effectLst>
        </p:spPr>
      </p:pic>
      <p:pic>
        <p:nvPicPr>
          <p:cNvPr id="11314" name="Picture 50" descr="card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0"/>
            <a:ext cx="9182100" cy="6886575"/>
          </a:xfrm>
          <a:prstGeom prst="rect">
            <a:avLst/>
          </a:prstGeom>
          <a:noFill/>
          <a:effectLst>
            <a:outerShdw dist="35921" dir="2700000" algn="ctr" rotWithShape="0">
              <a:srgbClr val="808080">
                <a:alpha val="20000"/>
              </a:srgbClr>
            </a:outerShdw>
          </a:effectLst>
        </p:spPr>
      </p:pic>
      <p:pic>
        <p:nvPicPr>
          <p:cNvPr id="11311" name="Picture 47" descr="card3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0" y="0"/>
            <a:ext cx="9182100" cy="6886575"/>
          </a:xfrm>
          <a:prstGeom prst="rect">
            <a:avLst/>
          </a:prstGeom>
          <a:noFill/>
          <a:effectLst>
            <a:outerShdw dist="35921" dir="2700000" algn="ctr" rotWithShape="0">
              <a:srgbClr val="808080">
                <a:alpha val="20000"/>
              </a:srgbClr>
            </a:outerShdw>
          </a:effectLst>
        </p:spPr>
      </p:pic>
      <p:sp>
        <p:nvSpPr>
          <p:cNvPr id="11321" name="AutoShape 57"/>
          <p:cNvSpPr>
            <a:spLocks noChangeArrowheads="1"/>
          </p:cNvSpPr>
          <p:nvPr/>
        </p:nvSpPr>
        <p:spPr bwMode="auto">
          <a:xfrm>
            <a:off x="533400" y="1447800"/>
            <a:ext cx="8153400" cy="4876800"/>
          </a:xfrm>
          <a:prstGeom prst="roundRect">
            <a:avLst>
              <a:gd name="adj" fmla="val 16667"/>
            </a:avLst>
          </a:prstGeom>
          <a:solidFill>
            <a:srgbClr val="F2FDF7"/>
          </a:solidFill>
          <a:ln w="9525">
            <a:noFill/>
            <a:round/>
          </a:ln>
          <a:effectLst/>
        </p:spPr>
        <p:txBody>
          <a:bodyPr wrap="none" anchor="ctr"/>
          <a:lstStyle/>
          <a:p>
            <a:endParaRPr lang="hr-HR"/>
          </a:p>
        </p:txBody>
      </p:sp>
      <p:sp>
        <p:nvSpPr>
          <p:cNvPr id="12" name="TextBox 11"/>
          <p:cNvSpPr txBox="1"/>
          <p:nvPr/>
        </p:nvSpPr>
        <p:spPr>
          <a:xfrm>
            <a:off x="899592" y="1607165"/>
            <a:ext cx="6992546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hr-HR" sz="2000" dirty="0"/>
          </a:p>
          <a:p>
            <a:pPr>
              <a:buFont typeface="Arial" panose="020B0604020202020204" pitchFamily="34" charset="0"/>
              <a:buChar char="•"/>
            </a:pPr>
            <a:r>
              <a:rPr lang="hr-HR" dirty="0"/>
              <a:t>Utvrđuje postupak i način upisa učenika, broj upisnih mjesta, rokove za prijavu i upis te ostale uvjete i postupke</a:t>
            </a:r>
            <a:endParaRPr lang="hr-HR" dirty="0"/>
          </a:p>
          <a:p>
            <a:endParaRPr lang="hr-HR" sz="2000" dirty="0"/>
          </a:p>
          <a:p>
            <a:r>
              <a:rPr lang="hr-HR" sz="2000" dirty="0"/>
              <a:t>STRUKTURA   UPISA:</a:t>
            </a:r>
            <a:endParaRPr lang="hr-HR" sz="2000" dirty="0"/>
          </a:p>
        </p:txBody>
      </p:sp>
      <p:sp>
        <p:nvSpPr>
          <p:cNvPr id="14" name="Text Box 85"/>
          <p:cNvSpPr txBox="1">
            <a:spLocks noChangeArrowheads="1"/>
          </p:cNvSpPr>
          <p:nvPr/>
        </p:nvSpPr>
        <p:spPr bwMode="auto">
          <a:xfrm>
            <a:off x="4681538" y="252323"/>
            <a:ext cx="1424008" cy="646331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hr-HR" b="1" dirty="0">
                <a:solidFill>
                  <a:srgbClr val="F2FDF7"/>
                </a:solidFill>
              </a:rPr>
              <a:t>3. Korisne informacije</a:t>
            </a:r>
            <a:endParaRPr lang="en-US" b="1" dirty="0"/>
          </a:p>
        </p:txBody>
      </p:sp>
      <p:sp>
        <p:nvSpPr>
          <p:cNvPr id="15" name="Text Box 86"/>
          <p:cNvSpPr txBox="1">
            <a:spLocks noChangeArrowheads="1"/>
          </p:cNvSpPr>
          <p:nvPr/>
        </p:nvSpPr>
        <p:spPr bwMode="auto">
          <a:xfrm>
            <a:off x="3257531" y="252323"/>
            <a:ext cx="1424007" cy="646331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hr-HR" b="1" dirty="0">
                <a:solidFill>
                  <a:srgbClr val="F2FDF7"/>
                </a:solidFill>
              </a:rPr>
              <a:t>2. Odluka o upisu</a:t>
            </a:r>
            <a:endParaRPr lang="en-US" b="1" dirty="0"/>
          </a:p>
        </p:txBody>
      </p:sp>
      <p:sp>
        <p:nvSpPr>
          <p:cNvPr id="16" name="Text Box 84"/>
          <p:cNvSpPr txBox="1">
            <a:spLocks noChangeArrowheads="1"/>
          </p:cNvSpPr>
          <p:nvPr/>
        </p:nvSpPr>
        <p:spPr bwMode="auto">
          <a:xfrm>
            <a:off x="457200" y="471488"/>
            <a:ext cx="1084221" cy="40011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hr-HR" sz="2000" b="1" dirty="0">
                <a:solidFill>
                  <a:srgbClr val="F2FDF7"/>
                </a:solidFill>
              </a:rPr>
              <a:t>Upisi</a:t>
            </a:r>
            <a:endParaRPr lang="en-US" sz="2000" b="1" dirty="0"/>
          </a:p>
        </p:txBody>
      </p:sp>
      <p:sp>
        <p:nvSpPr>
          <p:cNvPr id="21" name="Text Box 87"/>
          <p:cNvSpPr txBox="1">
            <a:spLocks noChangeArrowheads="1"/>
          </p:cNvSpPr>
          <p:nvPr/>
        </p:nvSpPr>
        <p:spPr bwMode="auto">
          <a:xfrm>
            <a:off x="1652609" y="348377"/>
            <a:ext cx="1533546" cy="646331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hr-HR" b="1" dirty="0">
                <a:solidFill>
                  <a:srgbClr val="F2FDF7"/>
                </a:solidFill>
              </a:rPr>
              <a:t>1. Elementi i kriteriji</a:t>
            </a:r>
            <a:endParaRPr lang="en-US" b="1" dirty="0"/>
          </a:p>
        </p:txBody>
      </p:sp>
      <p:sp>
        <p:nvSpPr>
          <p:cNvPr id="22" name="TextBox 21"/>
          <p:cNvSpPr txBox="1"/>
          <p:nvPr/>
        </p:nvSpPr>
        <p:spPr>
          <a:xfrm>
            <a:off x="6105546" y="252322"/>
            <a:ext cx="135314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b="1" dirty="0">
                <a:solidFill>
                  <a:schemeClr val="bg1"/>
                </a:solidFill>
              </a:rPr>
              <a:t>4. Naši savjeti</a:t>
            </a:r>
            <a:endParaRPr lang="hr-HR" b="1" dirty="0">
              <a:solidFill>
                <a:schemeClr val="bg1"/>
              </a:solidFill>
            </a:endParaRPr>
          </a:p>
        </p:txBody>
      </p:sp>
      <p:graphicFrame>
        <p:nvGraphicFramePr>
          <p:cNvPr id="17" name="Table 16"/>
          <p:cNvGraphicFramePr>
            <a:graphicFrameLocks noGrp="1"/>
          </p:cNvGraphicFramePr>
          <p:nvPr/>
        </p:nvGraphicFramePr>
        <p:xfrm>
          <a:off x="1007461" y="3032783"/>
          <a:ext cx="7562215" cy="3493135"/>
        </p:xfrm>
        <a:graphic>
          <a:graphicData uri="http://schemas.openxmlformats.org/drawingml/2006/table">
            <a:tbl>
              <a:tblPr/>
              <a:tblGrid>
                <a:gridCol w="3636404"/>
                <a:gridCol w="1152128"/>
                <a:gridCol w="1544695"/>
                <a:gridCol w="1228722"/>
              </a:tblGrid>
              <a:tr h="49762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hr-HR" sz="1400" b="1" dirty="0">
                          <a:latin typeface="+mj-lt"/>
                          <a:ea typeface="Times New Roman" panose="02020603050405020304"/>
                          <a:cs typeface="Times New Roman" panose="02020603050405020304"/>
                        </a:rPr>
                        <a:t>Naziv škole i obrazovnog programa</a:t>
                      </a:r>
                      <a:endParaRPr lang="hr-HR" sz="1400" dirty="0">
                        <a:latin typeface="+mj-lt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8586" marR="8586" marT="8586" marB="858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hr-HR" sz="1400" b="1" dirty="0">
                          <a:latin typeface="+mj-lt"/>
                          <a:ea typeface="Times New Roman" panose="02020603050405020304"/>
                          <a:cs typeface="Times New Roman" panose="02020603050405020304"/>
                        </a:rPr>
                        <a:t>Trajanje</a:t>
                      </a:r>
                      <a:endParaRPr lang="hr-HR" sz="1400" dirty="0">
                        <a:latin typeface="+mj-lt"/>
                        <a:ea typeface="Times New Roman" panose="02020603050405020304"/>
                      </a:endParaRPr>
                    </a:p>
                  </a:txBody>
                  <a:tcPr marL="8586" marR="8586" marT="8586" marB="858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400" b="1" dirty="0">
                          <a:latin typeface="+mj-lt"/>
                          <a:ea typeface="Times New Roman" panose="02020603050405020304"/>
                          <a:cs typeface="Times New Roman" panose="02020603050405020304"/>
                        </a:rPr>
                        <a:t>Razredni </a:t>
                      </a:r>
                      <a:endParaRPr lang="hr-HR" sz="1400" b="1" dirty="0">
                        <a:latin typeface="+mj-lt"/>
                        <a:ea typeface="Times New Roman" panose="02020603050405020304"/>
                        <a:cs typeface="Times New Roman" panose="02020603050405020304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400" b="1" dirty="0">
                          <a:latin typeface="+mj-lt"/>
                          <a:ea typeface="Times New Roman" panose="02020603050405020304"/>
                          <a:cs typeface="Times New Roman" panose="02020603050405020304"/>
                        </a:rPr>
                        <a:t>odjeli</a:t>
                      </a:r>
                      <a:endParaRPr lang="hr-HR" sz="1400" dirty="0">
                        <a:latin typeface="+mj-lt"/>
                        <a:ea typeface="Times New Roman" panose="02020603050405020304"/>
                      </a:endParaRPr>
                    </a:p>
                  </a:txBody>
                  <a:tcPr marL="8586" marR="8586" marT="8586" marB="858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400" b="1" dirty="0">
                          <a:latin typeface="+mj-lt"/>
                          <a:ea typeface="Times New Roman" panose="02020603050405020304"/>
                          <a:cs typeface="Times New Roman" panose="02020603050405020304"/>
                        </a:rPr>
                        <a:t>Broj </a:t>
                      </a:r>
                      <a:endParaRPr lang="hr-HR" sz="1400" b="1" dirty="0">
                        <a:latin typeface="+mj-lt"/>
                        <a:ea typeface="Times New Roman" panose="02020603050405020304"/>
                        <a:cs typeface="Times New Roman" panose="02020603050405020304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400" b="1" dirty="0">
                          <a:latin typeface="+mj-lt"/>
                          <a:ea typeface="Times New Roman" panose="02020603050405020304"/>
                          <a:cs typeface="Times New Roman" panose="02020603050405020304"/>
                        </a:rPr>
                        <a:t>učenika</a:t>
                      </a:r>
                      <a:endParaRPr lang="hr-HR" sz="1400" dirty="0">
                        <a:latin typeface="+mj-lt"/>
                        <a:ea typeface="Times New Roman" panose="02020603050405020304"/>
                      </a:endParaRPr>
                    </a:p>
                  </a:txBody>
                  <a:tcPr marL="8586" marR="8586" marT="8586" marB="858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5893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hr-HR" sz="1400" kern="1200" dirty="0">
                          <a:solidFill>
                            <a:schemeClr val="tx1"/>
                          </a:solidFill>
                          <a:latin typeface="+mn-lt"/>
                          <a:ea typeface="Times New Roman" panose="02020603050405020304"/>
                          <a:cs typeface="Times New Roman" panose="02020603050405020304"/>
                        </a:rPr>
                        <a:t>Opća gimnazija</a:t>
                      </a:r>
                      <a:endParaRPr lang="hr-HR" sz="1400" kern="1200" dirty="0">
                        <a:solidFill>
                          <a:schemeClr val="tx1"/>
                        </a:solidFill>
                        <a:latin typeface="+mn-lt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8586" marR="8586" marT="8586" marB="858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400" dirty="0">
                          <a:latin typeface="+mj-lt"/>
                          <a:ea typeface="Times New Roman" panose="02020603050405020304"/>
                          <a:cs typeface="Times New Roman" panose="02020603050405020304"/>
                        </a:rPr>
                        <a:t>4 god. </a:t>
                      </a:r>
                      <a:endParaRPr lang="hr-HR" sz="1400" dirty="0">
                        <a:latin typeface="+mj-lt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8586" marR="8586" marT="8586" marB="858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400" dirty="0">
                          <a:latin typeface="+mj-lt"/>
                          <a:ea typeface="Calibri" panose="020F0502020204030204"/>
                          <a:cs typeface="Times New Roman" panose="02020603050405020304"/>
                        </a:rPr>
                        <a:t>4</a:t>
                      </a:r>
                      <a:endParaRPr lang="hr-HR" sz="1400" dirty="0">
                        <a:latin typeface="+mj-lt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8586" marR="8586" marT="8586" marB="858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400" dirty="0">
                          <a:solidFill>
                            <a:srgbClr val="FF0000"/>
                          </a:solidFill>
                          <a:latin typeface="+mj-lt"/>
                          <a:ea typeface="Times New Roman" panose="02020603050405020304"/>
                          <a:cs typeface="Times New Roman" panose="02020603050405020304"/>
                        </a:rPr>
                        <a:t>104</a:t>
                      </a:r>
                      <a:endParaRPr lang="hr-HR" sz="1400" dirty="0">
                        <a:solidFill>
                          <a:srgbClr val="FF0000"/>
                        </a:solidFill>
                        <a:latin typeface="+mj-lt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8586" marR="8586" marT="8586" marB="858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3480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hr-HR" sz="1400" dirty="0">
                          <a:latin typeface="+mj-lt"/>
                          <a:ea typeface="Calibri" panose="020F0502020204030204"/>
                          <a:cs typeface="Times New Roman" panose="02020603050405020304"/>
                        </a:rPr>
                        <a:t>Jezična gimnazija </a:t>
                      </a:r>
                      <a:endParaRPr lang="hr-HR" sz="1400" dirty="0">
                        <a:latin typeface="+mj-lt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8586" marR="8586" marT="8586" marB="858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400" dirty="0">
                          <a:latin typeface="+mj-lt"/>
                          <a:ea typeface="Calibri" panose="020F0502020204030204"/>
                          <a:cs typeface="Times New Roman" panose="02020603050405020304"/>
                        </a:rPr>
                        <a:t>4 god.</a:t>
                      </a:r>
                      <a:endParaRPr lang="hr-HR" sz="1400" dirty="0">
                        <a:latin typeface="+mj-lt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8586" marR="8586" marT="8586" marB="858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400" dirty="0">
                          <a:latin typeface="+mj-lt"/>
                          <a:ea typeface="Calibri" panose="020F0502020204030204"/>
                          <a:cs typeface="Times New Roman" panose="02020603050405020304"/>
                        </a:rPr>
                        <a:t>1</a:t>
                      </a:r>
                      <a:endParaRPr lang="hr-HR" sz="1400" dirty="0">
                        <a:latin typeface="+mj-lt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8586" marR="8586" marT="8586" marB="858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400" dirty="0">
                          <a:solidFill>
                            <a:srgbClr val="FF0000"/>
                          </a:solidFill>
                          <a:latin typeface="+mj-lt"/>
                          <a:ea typeface="Calibri" panose="020F0502020204030204"/>
                          <a:cs typeface="Times New Roman" panose="02020603050405020304"/>
                        </a:rPr>
                        <a:t>24</a:t>
                      </a:r>
                      <a:endParaRPr lang="hr-HR" sz="1400" dirty="0">
                        <a:solidFill>
                          <a:srgbClr val="FF0000"/>
                        </a:solidFill>
                        <a:latin typeface="+mj-lt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8586" marR="8586" marT="8586" marB="858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23244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400" dirty="0">
                          <a:latin typeface="+mj-lt"/>
                          <a:ea typeface="Times New Roman" panose="02020603050405020304"/>
                          <a:cs typeface="Times New Roman" panose="02020603050405020304"/>
                        </a:rPr>
                        <a:t>Prirodoslovno-matematička gimnazija  </a:t>
                      </a:r>
                      <a:endParaRPr lang="hr-HR" sz="1400" dirty="0">
                        <a:latin typeface="+mj-lt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8586" marR="8586" marT="8586" marB="858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400" dirty="0">
                          <a:latin typeface="+mj-lt"/>
                          <a:ea typeface="Times New Roman" panose="02020603050405020304"/>
                          <a:cs typeface="Times New Roman" panose="02020603050405020304"/>
                        </a:rPr>
                        <a:t>4 god.</a:t>
                      </a:r>
                      <a:endParaRPr lang="hr-HR" sz="1400" dirty="0">
                        <a:latin typeface="+mj-lt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8586" marR="8586" marT="8586" marB="858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400" dirty="0">
                          <a:latin typeface="+mj-lt"/>
                          <a:ea typeface="Times New Roman" panose="02020603050405020304"/>
                          <a:cs typeface="Times New Roman" panose="02020603050405020304"/>
                        </a:rPr>
                        <a:t>1 </a:t>
                      </a:r>
                      <a:endParaRPr lang="hr-HR" sz="1400" dirty="0">
                        <a:latin typeface="+mj-lt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8586" marR="8586" marT="8586" marB="858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400" dirty="0">
                          <a:solidFill>
                            <a:srgbClr val="FF0000"/>
                          </a:solidFill>
                          <a:latin typeface="+mj-lt"/>
                          <a:ea typeface="Times New Roman" panose="02020603050405020304"/>
                          <a:cs typeface="Times New Roman" panose="02020603050405020304"/>
                        </a:rPr>
                        <a:t>26</a:t>
                      </a:r>
                      <a:endParaRPr lang="hr-HR" sz="1400" dirty="0">
                        <a:solidFill>
                          <a:srgbClr val="FF0000"/>
                        </a:solidFill>
                        <a:latin typeface="+mj-lt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8586" marR="8586" marT="8586" marB="858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62610">
                <a:tc>
                  <a:txBody>
                    <a:bodyPr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hr-HR" sz="1400" dirty="0">
                          <a:solidFill>
                            <a:srgbClr val="FF0000"/>
                          </a:solidFill>
                          <a:latin typeface="+mj-lt"/>
                          <a:ea typeface="Calibri" panose="020F0502020204030204"/>
                          <a:cs typeface="Times New Roman" panose="02020603050405020304"/>
                        </a:rPr>
                        <a:t>PRIRODOSLOVNA GIMNAZIJA</a:t>
                      </a:r>
                      <a:endParaRPr lang="hr-HR" sz="1400" dirty="0">
                        <a:solidFill>
                          <a:srgbClr val="FF0000"/>
                        </a:solidFill>
                        <a:latin typeface="+mj-lt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8586" marR="8586" marT="8586" marB="858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DDD"/>
                    </a:solidFill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endParaRPr lang="hr-HR" sz="1400" dirty="0">
                        <a:solidFill>
                          <a:srgbClr val="FF0000"/>
                        </a:solidFill>
                        <a:latin typeface="+mj-lt"/>
                        <a:ea typeface="Times New Roman" panose="02020603050405020304"/>
                        <a:cs typeface="Times New Roman" panose="02020603050405020304"/>
                        <a:sym typeface="+mn-ea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hr-HR" sz="1400" dirty="0">
                          <a:solidFill>
                            <a:srgbClr val="FF0000"/>
                          </a:solidFill>
                          <a:latin typeface="+mj-lt"/>
                          <a:ea typeface="Times New Roman" panose="02020603050405020304"/>
                          <a:cs typeface="Times New Roman" panose="02020603050405020304"/>
                          <a:sym typeface="+mn-ea"/>
                        </a:rPr>
                        <a:t>4 god.</a:t>
                      </a:r>
                      <a:endParaRPr lang="hr-HR" sz="1400" dirty="0">
                        <a:solidFill>
                          <a:srgbClr val="FF0000"/>
                        </a:solidFill>
                        <a:latin typeface="+mj-lt"/>
                        <a:ea typeface="Calibri" panose="020F0502020204030204"/>
                        <a:cs typeface="Times New Roman" panose="02020603050405020304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endParaRPr lang="hr-HR" sz="1400" dirty="0">
                        <a:solidFill>
                          <a:srgbClr val="FF0000"/>
                        </a:solidFill>
                        <a:latin typeface="+mj-lt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8586" marR="8586" marT="8586" marB="858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DDD"/>
                    </a:solidFill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hr-HR" sz="1400" dirty="0">
                          <a:solidFill>
                            <a:srgbClr val="FF0000"/>
                          </a:solidFill>
                          <a:latin typeface="+mj-lt"/>
                          <a:ea typeface="Calibri" panose="020F0502020204030204"/>
                          <a:cs typeface="Times New Roman" panose="02020603050405020304"/>
                        </a:rPr>
                        <a:t>1</a:t>
                      </a:r>
                      <a:endParaRPr lang="hr-HR" sz="1400" dirty="0">
                        <a:solidFill>
                          <a:srgbClr val="FF0000"/>
                        </a:solidFill>
                        <a:latin typeface="+mj-lt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8586" marR="8586" marT="8586" marB="858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DDD"/>
                    </a:solidFill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hr-HR" sz="1400" dirty="0">
                          <a:solidFill>
                            <a:srgbClr val="FF0000"/>
                          </a:solidFill>
                          <a:latin typeface="+mj-lt"/>
                          <a:ea typeface="Calibri" panose="020F0502020204030204"/>
                          <a:cs typeface="Times New Roman" panose="02020603050405020304"/>
                        </a:rPr>
                        <a:t>26</a:t>
                      </a:r>
                      <a:endParaRPr lang="hr-HR" sz="1400" dirty="0">
                        <a:solidFill>
                          <a:srgbClr val="FF0000"/>
                        </a:solidFill>
                        <a:latin typeface="+mj-lt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8586" marR="8586" marT="8586" marB="858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DDD"/>
                    </a:solidFill>
                  </a:tcPr>
                </a:tc>
              </a:tr>
              <a:tr h="815585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400" b="1" dirty="0">
                          <a:latin typeface="+mj-lt"/>
                          <a:ea typeface="Times New Roman" panose="02020603050405020304"/>
                          <a:cs typeface="Times New Roman" panose="02020603050405020304"/>
                        </a:rPr>
                        <a:t>Ukupno </a:t>
                      </a:r>
                      <a:endParaRPr lang="hr-HR" sz="1400" b="1" dirty="0">
                        <a:latin typeface="+mj-lt"/>
                        <a:ea typeface="Times New Roman" panose="02020603050405020304"/>
                        <a:cs typeface="Times New Roman" panose="02020603050405020304"/>
                      </a:endParaRPr>
                    </a:p>
                  </a:txBody>
                  <a:tcPr marL="8586" marR="8586" marT="8586" marB="12878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hr-HR" sz="1400" dirty="0">
                        <a:latin typeface="+mj-lt"/>
                        <a:ea typeface="Times New Roman" panose="02020603050405020304"/>
                      </a:endParaRPr>
                    </a:p>
                  </a:txBody>
                  <a:tcPr marL="8586" marR="8586" marT="8586" marB="858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400" b="1" dirty="0">
                          <a:latin typeface="+mj-lt"/>
                          <a:ea typeface="Times New Roman" panose="02020603050405020304"/>
                          <a:cs typeface="Times New Roman" panose="02020603050405020304"/>
                        </a:rPr>
                        <a:t>7</a:t>
                      </a:r>
                      <a:endParaRPr lang="hr-HR" sz="1400" dirty="0">
                        <a:latin typeface="+mj-lt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8586" marR="8586" marT="8586" marB="858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400" b="1" dirty="0">
                          <a:solidFill>
                            <a:srgbClr val="FF0000"/>
                          </a:solidFill>
                          <a:latin typeface="+mj-lt"/>
                          <a:ea typeface="Times New Roman" panose="02020603050405020304"/>
                          <a:cs typeface="Times New Roman" panose="02020603050405020304"/>
                        </a:rPr>
                        <a:t>180</a:t>
                      </a:r>
                      <a:endParaRPr lang="hr-HR" sz="1400" dirty="0">
                        <a:solidFill>
                          <a:srgbClr val="FF0000"/>
                        </a:solidFill>
                        <a:latin typeface="+mj-lt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8586" marR="8586" marT="8586" marB="858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2" name="TekstniOkvir 1"/>
          <p:cNvSpPr txBox="1"/>
          <p:nvPr/>
        </p:nvSpPr>
        <p:spPr>
          <a:xfrm>
            <a:off x="899592" y="1041528"/>
            <a:ext cx="6410042" cy="8299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hr-HR" sz="2400" b="1" i="0" u="none" strike="noStrike" kern="1200" cap="none" spc="0" normalizeH="0" baseline="0" noProof="0" dirty="0">
                <a:ln>
                  <a:noFill/>
                </a:ln>
                <a:solidFill>
                  <a:srgbClr val="96969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2. Odluka o upisu </a:t>
            </a:r>
            <a:r>
              <a:rPr kumimoji="0" lang="hr-HR" sz="2400" b="0" i="0" u="none" strike="noStrike" kern="1200" cap="none" spc="0" normalizeH="0" baseline="0" noProof="0" dirty="0">
                <a:ln>
                  <a:noFill/>
                </a:ln>
                <a:solidFill>
                  <a:srgbClr val="96969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učenika u I. razred srednje škole u šk. god 2026./2027.</a:t>
            </a:r>
            <a:endParaRPr kumimoji="0" lang="hr-HR" sz="2400" b="0" i="0" u="none" strike="noStrike" kern="1200" cap="none" spc="0" normalizeH="0" baseline="0" noProof="0" dirty="0">
              <a:ln>
                <a:noFill/>
              </a:ln>
              <a:solidFill>
                <a:srgbClr val="969696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309" name="Picture 45" descr="card5"/>
          <p:cNvPicPr>
            <a:picLocks noChangeAspect="1" noChangeArrowheads="1"/>
          </p:cNvPicPr>
          <p:nvPr/>
        </p:nvPicPr>
        <p:blipFill>
          <a:blip r:embed="rId1" cstate="print"/>
          <a:srcRect/>
          <a:stretch>
            <a:fillRect/>
          </a:stretch>
        </p:blipFill>
        <p:spPr bwMode="auto">
          <a:xfrm>
            <a:off x="0" y="0"/>
            <a:ext cx="9182100" cy="6886575"/>
          </a:xfrm>
          <a:prstGeom prst="rect">
            <a:avLst/>
          </a:prstGeom>
          <a:noFill/>
          <a:effectLst>
            <a:outerShdw dist="35921" dir="2700000" algn="ctr" rotWithShape="0">
              <a:srgbClr val="808080">
                <a:alpha val="20000"/>
              </a:srgbClr>
            </a:outerShdw>
          </a:effectLst>
        </p:spPr>
      </p:pic>
      <p:pic>
        <p:nvPicPr>
          <p:cNvPr id="11310" name="Picture 46" descr="card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82100" cy="6886575"/>
          </a:xfrm>
          <a:prstGeom prst="rect">
            <a:avLst/>
          </a:prstGeom>
          <a:noFill/>
          <a:effectLst>
            <a:outerShdw dist="35921" dir="2700000" algn="ctr" rotWithShape="0">
              <a:srgbClr val="808080">
                <a:alpha val="20000"/>
              </a:srgbClr>
            </a:outerShdw>
          </a:effectLst>
        </p:spPr>
      </p:pic>
      <p:pic>
        <p:nvPicPr>
          <p:cNvPr id="11312" name="Picture 48" descr="card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82100" cy="6886575"/>
          </a:xfrm>
          <a:prstGeom prst="rect">
            <a:avLst/>
          </a:prstGeom>
          <a:noFill/>
          <a:effectLst>
            <a:outerShdw dist="35921" dir="2700000" algn="ctr" rotWithShape="0">
              <a:srgbClr val="808080">
                <a:alpha val="20000"/>
              </a:srgbClr>
            </a:outerShdw>
          </a:effectLst>
        </p:spPr>
      </p:pic>
      <p:pic>
        <p:nvPicPr>
          <p:cNvPr id="11314" name="Picture 50" descr="card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0"/>
            <a:ext cx="9182100" cy="6886575"/>
          </a:xfrm>
          <a:prstGeom prst="rect">
            <a:avLst/>
          </a:prstGeom>
          <a:noFill/>
          <a:effectLst>
            <a:outerShdw dist="35921" dir="2700000" algn="ctr" rotWithShape="0">
              <a:srgbClr val="808080">
                <a:alpha val="20000"/>
              </a:srgbClr>
            </a:outerShdw>
          </a:effectLst>
        </p:spPr>
      </p:pic>
      <p:pic>
        <p:nvPicPr>
          <p:cNvPr id="11311" name="Picture 47" descr="card3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0" y="0"/>
            <a:ext cx="9182100" cy="6886575"/>
          </a:xfrm>
          <a:prstGeom prst="rect">
            <a:avLst/>
          </a:prstGeom>
          <a:noFill/>
          <a:effectLst>
            <a:outerShdw dist="35921" dir="2700000" algn="ctr" rotWithShape="0">
              <a:srgbClr val="808080">
                <a:alpha val="20000"/>
              </a:srgbClr>
            </a:outerShdw>
          </a:effectLst>
        </p:spPr>
      </p:pic>
      <p:sp>
        <p:nvSpPr>
          <p:cNvPr id="11321" name="AutoShape 57"/>
          <p:cNvSpPr>
            <a:spLocks noChangeArrowheads="1"/>
          </p:cNvSpPr>
          <p:nvPr/>
        </p:nvSpPr>
        <p:spPr bwMode="auto">
          <a:xfrm>
            <a:off x="533400" y="1447800"/>
            <a:ext cx="8153400" cy="4876800"/>
          </a:xfrm>
          <a:prstGeom prst="roundRect">
            <a:avLst>
              <a:gd name="adj" fmla="val 16667"/>
            </a:avLst>
          </a:prstGeom>
          <a:solidFill>
            <a:srgbClr val="F2FDF7"/>
          </a:solidFill>
          <a:ln w="9525">
            <a:noFill/>
            <a:round/>
          </a:ln>
          <a:effectLst/>
        </p:spPr>
        <p:txBody>
          <a:bodyPr wrap="none" anchor="ctr"/>
          <a:lstStyle/>
          <a:p>
            <a:endParaRPr lang="hr-HR"/>
          </a:p>
        </p:txBody>
      </p:sp>
      <p:sp>
        <p:nvSpPr>
          <p:cNvPr id="14" name="Text Box 85"/>
          <p:cNvSpPr txBox="1">
            <a:spLocks noChangeArrowheads="1"/>
          </p:cNvSpPr>
          <p:nvPr/>
        </p:nvSpPr>
        <p:spPr bwMode="auto">
          <a:xfrm>
            <a:off x="4681538" y="252323"/>
            <a:ext cx="1424008" cy="646331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hr-HR" b="1" dirty="0">
                <a:solidFill>
                  <a:srgbClr val="F2FDF7"/>
                </a:solidFill>
              </a:rPr>
              <a:t>3. Korisne informacije</a:t>
            </a:r>
            <a:endParaRPr lang="en-US" b="1" dirty="0"/>
          </a:p>
        </p:txBody>
      </p:sp>
      <p:sp>
        <p:nvSpPr>
          <p:cNvPr id="15" name="Text Box 86"/>
          <p:cNvSpPr txBox="1">
            <a:spLocks noChangeArrowheads="1"/>
          </p:cNvSpPr>
          <p:nvPr/>
        </p:nvSpPr>
        <p:spPr bwMode="auto">
          <a:xfrm>
            <a:off x="3257531" y="252323"/>
            <a:ext cx="1424007" cy="646331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hr-HR" b="1" dirty="0">
                <a:solidFill>
                  <a:srgbClr val="F2FDF7"/>
                </a:solidFill>
              </a:rPr>
              <a:t>2. Odluka o upisu</a:t>
            </a:r>
            <a:endParaRPr lang="en-US" b="1" dirty="0"/>
          </a:p>
        </p:txBody>
      </p:sp>
      <p:sp>
        <p:nvSpPr>
          <p:cNvPr id="16" name="Text Box 84"/>
          <p:cNvSpPr txBox="1">
            <a:spLocks noChangeArrowheads="1"/>
          </p:cNvSpPr>
          <p:nvPr/>
        </p:nvSpPr>
        <p:spPr bwMode="auto">
          <a:xfrm>
            <a:off x="457200" y="471488"/>
            <a:ext cx="1084221" cy="40011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hr-HR" sz="2000" b="1" dirty="0">
                <a:solidFill>
                  <a:srgbClr val="F2FDF7"/>
                </a:solidFill>
              </a:rPr>
              <a:t>Upisi</a:t>
            </a:r>
            <a:endParaRPr lang="en-US" sz="2000" b="1" dirty="0"/>
          </a:p>
        </p:txBody>
      </p:sp>
      <p:sp>
        <p:nvSpPr>
          <p:cNvPr id="21" name="Text Box 87"/>
          <p:cNvSpPr txBox="1">
            <a:spLocks noChangeArrowheads="1"/>
          </p:cNvSpPr>
          <p:nvPr/>
        </p:nvSpPr>
        <p:spPr bwMode="auto">
          <a:xfrm>
            <a:off x="1797012" y="252323"/>
            <a:ext cx="1533546" cy="646331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hr-HR" b="1" dirty="0">
                <a:solidFill>
                  <a:srgbClr val="F2FDF7"/>
                </a:solidFill>
              </a:rPr>
              <a:t>1. Elementi i kriteriji</a:t>
            </a:r>
            <a:endParaRPr lang="en-US" b="1" dirty="0"/>
          </a:p>
        </p:txBody>
      </p:sp>
      <p:sp>
        <p:nvSpPr>
          <p:cNvPr id="22" name="TextBox 21"/>
          <p:cNvSpPr txBox="1"/>
          <p:nvPr/>
        </p:nvSpPr>
        <p:spPr>
          <a:xfrm>
            <a:off x="6105546" y="252322"/>
            <a:ext cx="135314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b="1" dirty="0">
                <a:solidFill>
                  <a:schemeClr val="bg1"/>
                </a:solidFill>
              </a:rPr>
              <a:t>4. Naši savjeti</a:t>
            </a:r>
            <a:endParaRPr lang="hr-HR" b="1" dirty="0">
              <a:solidFill>
                <a:schemeClr val="bg1"/>
              </a:solidFill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533400" y="1058973"/>
            <a:ext cx="511872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r-HR" sz="2000" b="1" dirty="0">
                <a:solidFill>
                  <a:schemeClr val="bg1"/>
                </a:solidFill>
              </a:rPr>
              <a:t>LJETNI UPISNI ROK </a:t>
            </a:r>
            <a:endParaRPr lang="hr-HR" sz="2000" b="1" dirty="0">
              <a:solidFill>
                <a:srgbClr val="FF0000"/>
              </a:solidFill>
            </a:endParaRPr>
          </a:p>
        </p:txBody>
      </p:sp>
      <p:graphicFrame>
        <p:nvGraphicFramePr>
          <p:cNvPr id="20" name="Table 19"/>
          <p:cNvGraphicFramePr>
            <a:graphicFrameLocks noGrp="1"/>
          </p:cNvGraphicFramePr>
          <p:nvPr/>
        </p:nvGraphicFramePr>
        <p:xfrm>
          <a:off x="533400" y="1447800"/>
          <a:ext cx="8215064" cy="5229708"/>
        </p:xfrm>
        <a:graphic>
          <a:graphicData uri="http://schemas.openxmlformats.org/drawingml/2006/table">
            <a:tbl>
              <a:tblPr/>
              <a:tblGrid>
                <a:gridCol w="6179628"/>
                <a:gridCol w="2035436"/>
              </a:tblGrid>
              <a:tr h="260129">
                <a:tc>
                  <a:txBody>
                    <a:bodyPr/>
                    <a:lstStyle/>
                    <a:p>
                      <a:pPr marL="0" marR="0" algn="ctr" fontAlgn="t">
                        <a:spcBef>
                          <a:spcPts val="0"/>
                        </a:spcBef>
                      </a:pPr>
                      <a:r>
                        <a:rPr lang="hr-HR" sz="1600" b="1" dirty="0">
                          <a:effectLst/>
                          <a:latin typeface="Times New Roman" panose="02020603050405020304" pitchFamily="18" charset="0"/>
                        </a:rPr>
                        <a:t>Opis postupka</a:t>
                      </a:r>
                      <a:endParaRPr lang="hr-HR" sz="1600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fontAlgn="t">
                        <a:spcBef>
                          <a:spcPts val="0"/>
                        </a:spcBef>
                      </a:pPr>
                      <a:r>
                        <a:rPr lang="hr-HR" sz="1600" b="1">
                          <a:effectLst/>
                          <a:latin typeface="Times New Roman" panose="02020603050405020304" pitchFamily="18" charset="0"/>
                        </a:rPr>
                        <a:t>Datum</a:t>
                      </a:r>
                      <a:endParaRPr lang="hr-HR" sz="16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0129">
                <a:tc>
                  <a:txBody>
                    <a:bodyPr/>
                    <a:lstStyle/>
                    <a:p>
                      <a:pPr marL="0" marR="0" fontAlgn="ctr">
                        <a:spcBef>
                          <a:spcPts val="0"/>
                        </a:spcBef>
                      </a:pPr>
                      <a:r>
                        <a:rPr lang="hr-HR" sz="1600" b="0">
                          <a:effectLst/>
                          <a:latin typeface="Times New Roman" panose="02020603050405020304" pitchFamily="18" charset="0"/>
                        </a:rPr>
                        <a:t>Početak prijava u sustav</a:t>
                      </a:r>
                      <a:endParaRPr lang="hr-HR" sz="16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 fontAlgn="ctr">
                        <a:spcBef>
                          <a:spcPts val="0"/>
                        </a:spcBef>
                      </a:pPr>
                      <a:r>
                        <a:rPr lang="hr-HR" sz="1600" b="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</a:rPr>
                        <a:t>1. 6. 2026</a:t>
                      </a:r>
                      <a:r>
                        <a:rPr lang="hr-HR" sz="1600" b="0" dirty="0">
                          <a:effectLst/>
                          <a:latin typeface="Times New Roman" panose="02020603050405020304" pitchFamily="18" charset="0"/>
                        </a:rPr>
                        <a:t>.</a:t>
                      </a:r>
                      <a:endParaRPr lang="hr-HR" sz="1600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0129">
                <a:tc>
                  <a:txBody>
                    <a:bodyPr/>
                    <a:lstStyle/>
                    <a:p>
                      <a:pPr marL="0" marR="0" fontAlgn="ctr">
                        <a:spcBef>
                          <a:spcPts val="0"/>
                        </a:spcBef>
                      </a:pPr>
                      <a:r>
                        <a:rPr lang="hr-HR" sz="1600" b="0">
                          <a:effectLst/>
                          <a:latin typeface="Times New Roman" panose="02020603050405020304" pitchFamily="18" charset="0"/>
                        </a:rPr>
                        <a:t>Registracija kandidata izvan redovitog sustava obrazovanja RH putem </a:t>
                      </a:r>
                      <a:r>
                        <a:rPr lang="hr-HR" sz="1600" b="0" u="sng" strike="noStrike">
                          <a:solidFill>
                            <a:srgbClr val="0563C1"/>
                          </a:solidFill>
                          <a:effectLst/>
                          <a:latin typeface="Times New Roman" panose="02020603050405020304" pitchFamily="18" charset="0"/>
                          <a:hlinkClick r:id="rId6"/>
                        </a:rPr>
                        <a:t>srednje.e-upisi.hr</a:t>
                      </a:r>
                      <a:endParaRPr lang="hr-HR" sz="16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 fontAlgn="ctr">
                        <a:spcBef>
                          <a:spcPts val="0"/>
                        </a:spcBef>
                      </a:pPr>
                      <a:r>
                        <a:rPr lang="hr-HR" sz="1600" b="0" dirty="0">
                          <a:effectLst/>
                          <a:latin typeface="Times New Roman" panose="02020603050405020304" pitchFamily="18" charset="0"/>
                        </a:rPr>
                        <a:t>1. 6. do 19. 6. 2026.</a:t>
                      </a:r>
                      <a:endParaRPr lang="hr-HR" sz="1600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0129">
                <a:tc>
                  <a:txBody>
                    <a:bodyPr/>
                    <a:lstStyle/>
                    <a:p>
                      <a:pPr marL="0" marR="0" fontAlgn="ctr">
                        <a:spcBef>
                          <a:spcPts val="0"/>
                        </a:spcBef>
                      </a:pPr>
                      <a:r>
                        <a:rPr lang="hr-HR" sz="1600" b="0">
                          <a:effectLst/>
                          <a:latin typeface="Times New Roman" panose="02020603050405020304" pitchFamily="18" charset="0"/>
                        </a:rPr>
                        <a:t>Dostava osobnih dokumenata i svjedodžbi CARNET-u</a:t>
                      </a:r>
                      <a:endParaRPr lang="hr-HR" sz="16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 fontAlgn="ctr">
                        <a:spcBef>
                          <a:spcPts val="0"/>
                        </a:spcBef>
                      </a:pPr>
                      <a:r>
                        <a:rPr lang="hr-HR" sz="1600" b="0" dirty="0">
                          <a:effectLst/>
                          <a:latin typeface="Times New Roman" panose="02020603050405020304" pitchFamily="18" charset="0"/>
                        </a:rPr>
                        <a:t>1. 6. do 19. 6. 2026.</a:t>
                      </a:r>
                      <a:endParaRPr lang="hr-HR" sz="1600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0129">
                <a:tc>
                  <a:txBody>
                    <a:bodyPr/>
                    <a:lstStyle/>
                    <a:p>
                      <a:pPr marL="0" marR="0" fontAlgn="ctr">
                        <a:spcBef>
                          <a:spcPts val="0"/>
                        </a:spcBef>
                      </a:pPr>
                      <a:r>
                        <a:rPr lang="hr-HR" sz="1600" b="1">
                          <a:effectLst/>
                          <a:latin typeface="Times New Roman" panose="02020603050405020304" pitchFamily="18" charset="0"/>
                        </a:rPr>
                        <a:t>Prijava obrazovnih programa</a:t>
                      </a:r>
                      <a:endParaRPr lang="hr-HR" sz="16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 fontAlgn="ctr">
                        <a:spcBef>
                          <a:spcPts val="0"/>
                        </a:spcBef>
                      </a:pPr>
                      <a:r>
                        <a:rPr lang="hr-HR" sz="16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</a:rPr>
                        <a:t>24. 6. do 3. 7. 2026</a:t>
                      </a:r>
                      <a:r>
                        <a:rPr lang="hr-HR" sz="1600" b="1" dirty="0">
                          <a:effectLst/>
                          <a:latin typeface="Times New Roman" panose="02020603050405020304" pitchFamily="18" charset="0"/>
                        </a:rPr>
                        <a:t>.</a:t>
                      </a:r>
                      <a:endParaRPr lang="hr-HR" sz="1600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0129">
                <a:tc>
                  <a:txBody>
                    <a:bodyPr/>
                    <a:lstStyle/>
                    <a:p>
                      <a:pPr marL="0" marR="0" fontAlgn="ctr">
                        <a:spcBef>
                          <a:spcPts val="0"/>
                        </a:spcBef>
                      </a:pPr>
                      <a:r>
                        <a:rPr lang="hr-HR" sz="1600" b="0" dirty="0">
                          <a:effectLst/>
                          <a:latin typeface="Times New Roman" panose="02020603050405020304" pitchFamily="18" charset="0"/>
                        </a:rPr>
                        <a:t>Prijava programa koji zahtijevaju dodatne provjere</a:t>
                      </a:r>
                      <a:endParaRPr lang="hr-HR" sz="1600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 fontAlgn="ctr">
                        <a:spcBef>
                          <a:spcPts val="0"/>
                        </a:spcBef>
                      </a:pPr>
                      <a:r>
                        <a:rPr lang="hr-HR" sz="1600" b="0" dirty="0">
                          <a:effectLst/>
                          <a:latin typeface="Times New Roman" panose="02020603050405020304" pitchFamily="18" charset="0"/>
                        </a:rPr>
                        <a:t>24. 6. do 26. 6. 2026.</a:t>
                      </a:r>
                      <a:endParaRPr lang="hr-HR" sz="1600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3453">
                <a:tc>
                  <a:txBody>
                    <a:bodyPr/>
                    <a:lstStyle/>
                    <a:p>
                      <a:pPr marL="0" marR="0" fontAlgn="ctr">
                        <a:spcBef>
                          <a:spcPts val="0"/>
                        </a:spcBef>
                      </a:pPr>
                      <a:r>
                        <a:rPr lang="hr-HR" sz="1600" b="0" dirty="0">
                          <a:effectLst/>
                          <a:latin typeface="Times New Roman" panose="02020603050405020304" pitchFamily="18" charset="0"/>
                        </a:rPr>
                        <a:t>Dostava dokumentacije:</a:t>
                      </a:r>
                      <a:endParaRPr lang="hr-HR" sz="1600" dirty="0">
                        <a:effectLst/>
                        <a:latin typeface="Times New Roman" panose="02020603050405020304" pitchFamily="18" charset="0"/>
                      </a:endParaRPr>
                    </a:p>
                    <a:p>
                      <a:pPr marL="0" marR="0" fontAlgn="ctr">
                        <a:spcBef>
                          <a:spcPts val="0"/>
                        </a:spcBef>
                      </a:pPr>
                      <a:r>
                        <a:rPr lang="hr-HR" sz="1600" b="0" dirty="0">
                          <a:solidFill>
                            <a:srgbClr val="000000"/>
                          </a:solidFill>
                          <a:effectLst/>
                          <a:latin typeface="Noto Sans Symbols"/>
                        </a:rPr>
                        <a:t>●</a:t>
                      </a:r>
                      <a:r>
                        <a:rPr lang="hr-HR" sz="1600" dirty="0"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  <a:r>
                        <a:rPr lang="hr-HR" sz="1600" b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Stručnog mišljenja HZZ-a za programe koji to zahtijevaju</a:t>
                      </a:r>
                      <a:endParaRPr lang="hr-HR" sz="1600" dirty="0">
                        <a:effectLst/>
                        <a:latin typeface="Times New Roman" panose="02020603050405020304" pitchFamily="18" charset="0"/>
                      </a:endParaRPr>
                    </a:p>
                    <a:p>
                      <a:pPr marL="0" marR="0" fontAlgn="ctr">
                        <a:spcBef>
                          <a:spcPts val="0"/>
                        </a:spcBef>
                      </a:pPr>
                      <a:r>
                        <a:rPr lang="hr-HR" sz="1600" b="0" dirty="0">
                          <a:solidFill>
                            <a:srgbClr val="000000"/>
                          </a:solidFill>
                          <a:effectLst/>
                          <a:latin typeface="Noto Sans Symbols"/>
                        </a:rPr>
                        <a:t>●</a:t>
                      </a:r>
                      <a:r>
                        <a:rPr lang="hr-HR" sz="1600" dirty="0"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  <a:r>
                        <a:rPr lang="hr-HR" sz="1600" b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Dokumenata kojima se ostvaruju dodatna prava za upis (dostavljaju se putem </a:t>
                      </a:r>
                      <a:r>
                        <a:rPr lang="hr-HR" sz="1600" b="0" u="sng" strike="noStrike" dirty="0">
                          <a:solidFill>
                            <a:srgbClr val="0563C1"/>
                          </a:solidFill>
                          <a:effectLst/>
                          <a:latin typeface="Times New Roman" panose="02020603050405020304" pitchFamily="18" charset="0"/>
                          <a:hlinkClick r:id="rId6"/>
                        </a:rPr>
                        <a:t>srednje.e-upisi.hr </a:t>
                      </a:r>
                      <a:r>
                        <a:rPr lang="hr-HR" sz="1600" b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)</a:t>
                      </a:r>
                      <a:endParaRPr lang="hr-HR" sz="1600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 fontAlgn="ctr">
                        <a:spcBef>
                          <a:spcPts val="0"/>
                        </a:spcBef>
                      </a:pPr>
                      <a:r>
                        <a:rPr lang="hr-HR" sz="1600" b="0" dirty="0">
                          <a:effectLst/>
                          <a:latin typeface="Times New Roman" panose="02020603050405020304" pitchFamily="18" charset="0"/>
                        </a:rPr>
                        <a:t>24. 6. do 1. 7. 2026.</a:t>
                      </a:r>
                      <a:endParaRPr lang="hr-HR" sz="1600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3453">
                <a:tc>
                  <a:txBody>
                    <a:bodyPr/>
                    <a:lstStyle/>
                    <a:p>
                      <a:pPr marL="0" marR="0" fontAlgn="ctr">
                        <a:spcBef>
                          <a:spcPts val="0"/>
                        </a:spcBef>
                      </a:pPr>
                      <a:r>
                        <a:rPr lang="hr-HR" sz="1600" b="0">
                          <a:effectLst/>
                          <a:latin typeface="Times New Roman" panose="02020603050405020304" pitchFamily="18" charset="0"/>
                        </a:rPr>
                        <a:t>Provođenje dodatnih ispita i provjera i unos rezultata</a:t>
                      </a:r>
                      <a:endParaRPr lang="hr-HR" sz="16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 fontAlgn="ctr">
                        <a:spcBef>
                          <a:spcPts val="0"/>
                        </a:spcBef>
                      </a:pPr>
                      <a:r>
                        <a:rPr lang="hr-HR" sz="1600" b="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</a:rPr>
                        <a:t>29.6.</a:t>
                      </a:r>
                      <a:r>
                        <a:rPr lang="hr-HR" sz="1600" b="0" dirty="0">
                          <a:effectLst/>
                          <a:latin typeface="Times New Roman" panose="02020603050405020304" pitchFamily="18" charset="0"/>
                        </a:rPr>
                        <a:t> do 2. 7. 2026.</a:t>
                      </a:r>
                      <a:endParaRPr lang="hr-HR" sz="1600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3453">
                <a:tc>
                  <a:txBody>
                    <a:bodyPr/>
                    <a:lstStyle/>
                    <a:p>
                      <a:pPr marL="0" marR="0" fontAlgn="ctr">
                        <a:spcBef>
                          <a:spcPts val="0"/>
                        </a:spcBef>
                      </a:pPr>
                      <a:r>
                        <a:rPr lang="hr-HR" sz="1600" b="0">
                          <a:effectLst/>
                          <a:latin typeface="Times New Roman" panose="02020603050405020304" pitchFamily="18" charset="0"/>
                        </a:rPr>
                        <a:t>Brisanje kandidata koji nisu zadovoljili preduvjete s lista</a:t>
                      </a:r>
                      <a:endParaRPr lang="hr-HR" sz="16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 fontAlgn="ctr">
                        <a:spcBef>
                          <a:spcPts val="0"/>
                        </a:spcBef>
                      </a:pPr>
                      <a:r>
                        <a:rPr lang="hr-HR" sz="1600" b="0" dirty="0">
                          <a:effectLst/>
                          <a:latin typeface="Times New Roman" panose="02020603050405020304" pitchFamily="18" charset="0"/>
                        </a:rPr>
                        <a:t>2. 7. 2026.</a:t>
                      </a:r>
                      <a:endParaRPr lang="hr-HR" sz="1600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90241">
                <a:tc>
                  <a:txBody>
                    <a:bodyPr/>
                    <a:lstStyle/>
                    <a:p>
                      <a:pPr marL="0" marR="0" fontAlgn="ctr">
                        <a:spcBef>
                          <a:spcPts val="0"/>
                        </a:spcBef>
                      </a:pPr>
                      <a:r>
                        <a:rPr lang="hr-HR" sz="1600" b="0">
                          <a:effectLst/>
                          <a:latin typeface="Times New Roman" panose="02020603050405020304" pitchFamily="18" charset="0"/>
                        </a:rPr>
                        <a:t>Unos prigovora</a:t>
                      </a:r>
                      <a:endParaRPr lang="hr-HR" sz="16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 fontAlgn="ctr">
                        <a:spcBef>
                          <a:spcPts val="0"/>
                        </a:spcBef>
                      </a:pPr>
                      <a:r>
                        <a:rPr lang="hr-HR" sz="1600" b="0" dirty="0">
                          <a:effectLst/>
                          <a:latin typeface="Times New Roman" panose="02020603050405020304" pitchFamily="18" charset="0"/>
                        </a:rPr>
                        <a:t>3. 7. 2026.</a:t>
                      </a:r>
                      <a:endParaRPr lang="hr-HR" sz="1600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90241">
                <a:tc>
                  <a:txBody>
                    <a:bodyPr/>
                    <a:lstStyle/>
                    <a:p>
                      <a:pPr marL="0" marR="0" fontAlgn="ctr">
                        <a:spcBef>
                          <a:spcPts val="0"/>
                        </a:spcBef>
                      </a:pPr>
                      <a:r>
                        <a:rPr lang="hr-HR" sz="1600" b="1" dirty="0">
                          <a:effectLst/>
                          <a:latin typeface="Times New Roman" panose="02020603050405020304" pitchFamily="18" charset="0"/>
                        </a:rPr>
                        <a:t>Objava konačnih ljestvica poretka</a:t>
                      </a:r>
                      <a:endParaRPr lang="hr-HR" sz="1600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 fontAlgn="ctr">
                        <a:spcBef>
                          <a:spcPts val="0"/>
                        </a:spcBef>
                      </a:pPr>
                      <a:r>
                        <a:rPr lang="hr-HR" sz="16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</a:rPr>
                        <a:t>7. 7. 2026</a:t>
                      </a:r>
                      <a:r>
                        <a:rPr lang="hr-HR" sz="1600" b="1" dirty="0">
                          <a:effectLst/>
                          <a:latin typeface="Times New Roman" panose="02020603050405020304" pitchFamily="18" charset="0"/>
                        </a:rPr>
                        <a:t>.</a:t>
                      </a:r>
                      <a:endParaRPr lang="hr-HR" sz="1600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309" name="Picture 45" descr="card5"/>
          <p:cNvPicPr>
            <a:picLocks noChangeAspect="1" noChangeArrowheads="1"/>
          </p:cNvPicPr>
          <p:nvPr/>
        </p:nvPicPr>
        <p:blipFill>
          <a:blip r:embed="rId1" cstate="print"/>
          <a:srcRect/>
          <a:stretch>
            <a:fillRect/>
          </a:stretch>
        </p:blipFill>
        <p:spPr bwMode="auto">
          <a:xfrm>
            <a:off x="0" y="0"/>
            <a:ext cx="9182100" cy="6886575"/>
          </a:xfrm>
          <a:prstGeom prst="rect">
            <a:avLst/>
          </a:prstGeom>
          <a:noFill/>
          <a:effectLst>
            <a:outerShdw dist="35921" dir="2700000" algn="ctr" rotWithShape="0">
              <a:srgbClr val="808080">
                <a:alpha val="20000"/>
              </a:srgbClr>
            </a:outerShdw>
          </a:effectLst>
        </p:spPr>
      </p:pic>
      <p:pic>
        <p:nvPicPr>
          <p:cNvPr id="11310" name="Picture 46" descr="card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82100" cy="6886575"/>
          </a:xfrm>
          <a:prstGeom prst="rect">
            <a:avLst/>
          </a:prstGeom>
          <a:noFill/>
          <a:effectLst>
            <a:outerShdw dist="35921" dir="2700000" algn="ctr" rotWithShape="0">
              <a:srgbClr val="808080">
                <a:alpha val="20000"/>
              </a:srgbClr>
            </a:outerShdw>
          </a:effectLst>
        </p:spPr>
      </p:pic>
      <p:pic>
        <p:nvPicPr>
          <p:cNvPr id="11312" name="Picture 48" descr="card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82100" cy="6886575"/>
          </a:xfrm>
          <a:prstGeom prst="rect">
            <a:avLst/>
          </a:prstGeom>
          <a:noFill/>
          <a:effectLst>
            <a:outerShdw dist="35921" dir="2700000" algn="ctr" rotWithShape="0">
              <a:srgbClr val="808080">
                <a:alpha val="20000"/>
              </a:srgbClr>
            </a:outerShdw>
          </a:effectLst>
        </p:spPr>
      </p:pic>
      <p:pic>
        <p:nvPicPr>
          <p:cNvPr id="11314" name="Picture 50" descr="card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0"/>
            <a:ext cx="9182100" cy="6886575"/>
          </a:xfrm>
          <a:prstGeom prst="rect">
            <a:avLst/>
          </a:prstGeom>
          <a:noFill/>
          <a:effectLst>
            <a:outerShdw dist="35921" dir="2700000" algn="ctr" rotWithShape="0">
              <a:srgbClr val="808080">
                <a:alpha val="20000"/>
              </a:srgbClr>
            </a:outerShdw>
          </a:effectLst>
        </p:spPr>
      </p:pic>
      <p:pic>
        <p:nvPicPr>
          <p:cNvPr id="11311" name="Picture 47" descr="card3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0" y="-27384"/>
            <a:ext cx="9182100" cy="6886575"/>
          </a:xfrm>
          <a:prstGeom prst="rect">
            <a:avLst/>
          </a:prstGeom>
          <a:noFill/>
          <a:effectLst>
            <a:outerShdw dist="35921" dir="2700000" algn="ctr" rotWithShape="0">
              <a:srgbClr val="808080">
                <a:alpha val="20000"/>
              </a:srgbClr>
            </a:outerShdw>
          </a:effectLst>
        </p:spPr>
      </p:pic>
      <p:sp>
        <p:nvSpPr>
          <p:cNvPr id="11321" name="AutoShape 57"/>
          <p:cNvSpPr>
            <a:spLocks noChangeArrowheads="1"/>
          </p:cNvSpPr>
          <p:nvPr/>
        </p:nvSpPr>
        <p:spPr bwMode="auto">
          <a:xfrm>
            <a:off x="533400" y="1447800"/>
            <a:ext cx="8153400" cy="4876800"/>
          </a:xfrm>
          <a:prstGeom prst="roundRect">
            <a:avLst>
              <a:gd name="adj" fmla="val 16667"/>
            </a:avLst>
          </a:prstGeom>
          <a:solidFill>
            <a:srgbClr val="F2FDF7"/>
          </a:solidFill>
          <a:ln w="9525">
            <a:noFill/>
            <a:round/>
          </a:ln>
          <a:effectLst/>
        </p:spPr>
        <p:txBody>
          <a:bodyPr wrap="none" anchor="ctr"/>
          <a:lstStyle/>
          <a:p>
            <a:endParaRPr lang="hr-HR"/>
          </a:p>
        </p:txBody>
      </p:sp>
      <p:sp>
        <p:nvSpPr>
          <p:cNvPr id="14" name="Text Box 85"/>
          <p:cNvSpPr txBox="1">
            <a:spLocks noChangeArrowheads="1"/>
          </p:cNvSpPr>
          <p:nvPr/>
        </p:nvSpPr>
        <p:spPr bwMode="auto">
          <a:xfrm>
            <a:off x="4681538" y="252323"/>
            <a:ext cx="1424008" cy="646331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hr-HR" b="1" dirty="0">
                <a:solidFill>
                  <a:srgbClr val="F2FDF7"/>
                </a:solidFill>
              </a:rPr>
              <a:t>3. Korisne informacije</a:t>
            </a:r>
            <a:endParaRPr lang="en-US" b="1" dirty="0"/>
          </a:p>
        </p:txBody>
      </p:sp>
      <p:sp>
        <p:nvSpPr>
          <p:cNvPr id="15" name="Text Box 86"/>
          <p:cNvSpPr txBox="1">
            <a:spLocks noChangeArrowheads="1"/>
          </p:cNvSpPr>
          <p:nvPr/>
        </p:nvSpPr>
        <p:spPr bwMode="auto">
          <a:xfrm>
            <a:off x="3257531" y="252323"/>
            <a:ext cx="1424007" cy="646331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hr-HR" b="1" dirty="0">
                <a:solidFill>
                  <a:srgbClr val="F2FDF7"/>
                </a:solidFill>
              </a:rPr>
              <a:t>2. Odluka o upisu</a:t>
            </a:r>
            <a:endParaRPr lang="en-US" b="1" dirty="0"/>
          </a:p>
        </p:txBody>
      </p:sp>
      <p:sp>
        <p:nvSpPr>
          <p:cNvPr id="16" name="Text Box 84"/>
          <p:cNvSpPr txBox="1">
            <a:spLocks noChangeArrowheads="1"/>
          </p:cNvSpPr>
          <p:nvPr/>
        </p:nvSpPr>
        <p:spPr bwMode="auto">
          <a:xfrm>
            <a:off x="457200" y="471488"/>
            <a:ext cx="1084221" cy="40011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hr-HR" sz="2000" b="1" dirty="0">
                <a:solidFill>
                  <a:srgbClr val="F2FDF7"/>
                </a:solidFill>
              </a:rPr>
              <a:t>Upisi</a:t>
            </a:r>
            <a:endParaRPr lang="en-US" sz="2000" b="1" dirty="0"/>
          </a:p>
        </p:txBody>
      </p:sp>
      <p:sp>
        <p:nvSpPr>
          <p:cNvPr id="21" name="Text Box 87"/>
          <p:cNvSpPr txBox="1">
            <a:spLocks noChangeArrowheads="1"/>
          </p:cNvSpPr>
          <p:nvPr/>
        </p:nvSpPr>
        <p:spPr bwMode="auto">
          <a:xfrm>
            <a:off x="1797012" y="252323"/>
            <a:ext cx="1533546" cy="646331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hr-HR" b="1" dirty="0">
                <a:solidFill>
                  <a:srgbClr val="F2FDF7"/>
                </a:solidFill>
              </a:rPr>
              <a:t>1. Elementi i kriteriji</a:t>
            </a:r>
            <a:endParaRPr lang="en-US" b="1" dirty="0"/>
          </a:p>
        </p:txBody>
      </p:sp>
      <p:sp>
        <p:nvSpPr>
          <p:cNvPr id="22" name="TextBox 21"/>
          <p:cNvSpPr txBox="1"/>
          <p:nvPr/>
        </p:nvSpPr>
        <p:spPr>
          <a:xfrm>
            <a:off x="6105546" y="252322"/>
            <a:ext cx="135314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b="1" dirty="0">
                <a:solidFill>
                  <a:schemeClr val="bg1"/>
                </a:solidFill>
              </a:rPr>
              <a:t>4. Naši savjeti</a:t>
            </a:r>
            <a:endParaRPr lang="hr-HR" b="1" dirty="0">
              <a:solidFill>
                <a:schemeClr val="bg1"/>
              </a:solidFill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533400" y="1058973"/>
            <a:ext cx="49387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r-HR" sz="2000" b="1" dirty="0">
                <a:solidFill>
                  <a:schemeClr val="bg1"/>
                </a:solidFill>
              </a:rPr>
              <a:t>LJETNI UPISNI ROK </a:t>
            </a:r>
            <a:endParaRPr lang="hr-HR" sz="2000" b="1" dirty="0">
              <a:solidFill>
                <a:srgbClr val="FF0000"/>
              </a:solidFill>
            </a:endParaRPr>
          </a:p>
        </p:txBody>
      </p:sp>
      <p:graphicFrame>
        <p:nvGraphicFramePr>
          <p:cNvPr id="17" name="Table 16"/>
          <p:cNvGraphicFramePr>
            <a:graphicFrameLocks noGrp="1"/>
          </p:cNvGraphicFramePr>
          <p:nvPr/>
        </p:nvGraphicFramePr>
        <p:xfrm>
          <a:off x="1079612" y="1808820"/>
          <a:ext cx="7128792" cy="3470908"/>
        </p:xfrm>
        <a:graphic>
          <a:graphicData uri="http://schemas.openxmlformats.org/drawingml/2006/table">
            <a:tbl>
              <a:tblPr/>
              <a:tblGrid>
                <a:gridCol w="5362500"/>
                <a:gridCol w="1766292"/>
              </a:tblGrid>
              <a:tr h="2448272">
                <a:tc>
                  <a:txBody>
                    <a:bodyPr/>
                    <a:lstStyle/>
                    <a:p>
                      <a:pPr marL="0" marR="0" fontAlgn="ctr">
                        <a:spcBef>
                          <a:spcPts val="0"/>
                        </a:spcBef>
                      </a:pPr>
                      <a:r>
                        <a:rPr lang="hr-HR" sz="1600" b="0" dirty="0">
                          <a:effectLst/>
                          <a:latin typeface="Times New Roman" panose="02020603050405020304" pitchFamily="18" charset="0"/>
                        </a:rPr>
                        <a:t>Dostava dokumenata koji su uvjet za upis u određeni program obrazovanja srednje škole.</a:t>
                      </a:r>
                      <a:endParaRPr lang="hr-HR" sz="1600" dirty="0">
                        <a:effectLst/>
                        <a:latin typeface="Times New Roman" panose="02020603050405020304" pitchFamily="18" charset="0"/>
                      </a:endParaRPr>
                    </a:p>
                    <a:p>
                      <a:pPr marL="0" marR="0" fontAlgn="ctr">
                        <a:spcBef>
                          <a:spcPts val="0"/>
                        </a:spcBef>
                      </a:pPr>
                      <a:r>
                        <a:rPr lang="hr-HR" sz="1600" b="0" dirty="0">
                          <a:effectLst/>
                          <a:latin typeface="Times New Roman" panose="02020603050405020304" pitchFamily="18" charset="0"/>
                        </a:rPr>
                        <a:t>Može se obaviti </a:t>
                      </a:r>
                      <a:r>
                        <a:rPr lang="hr-HR" sz="1600" b="1" dirty="0">
                          <a:effectLst/>
                          <a:latin typeface="Times New Roman" panose="02020603050405020304" pitchFamily="18" charset="0"/>
                        </a:rPr>
                        <a:t>elektronski </a:t>
                      </a:r>
                      <a:r>
                        <a:rPr lang="hr-HR" sz="1600" b="0" dirty="0">
                          <a:effectLst/>
                          <a:latin typeface="Times New Roman" panose="02020603050405020304" pitchFamily="18" charset="0"/>
                        </a:rPr>
                        <a:t>putem </a:t>
                      </a:r>
                      <a:r>
                        <a:rPr lang="hr-HR" sz="1600" b="0" u="sng" strike="noStrike" dirty="0">
                          <a:solidFill>
                            <a:srgbClr val="0563C1"/>
                          </a:solidFill>
                          <a:effectLst/>
                          <a:latin typeface="Times New Roman" panose="02020603050405020304" pitchFamily="18" charset="0"/>
                          <a:hlinkClick r:id="rId6"/>
                        </a:rPr>
                        <a:t>srednje.e-upisi.hr </a:t>
                      </a:r>
                      <a:r>
                        <a:rPr lang="hr-HR" sz="1600" b="0" dirty="0">
                          <a:effectLst/>
                          <a:latin typeface="Times New Roman" panose="02020603050405020304" pitchFamily="18" charset="0"/>
                        </a:rPr>
                        <a:t>ili dolaskom u školu na propisani datum.</a:t>
                      </a:r>
                      <a:endParaRPr lang="hr-HR" sz="1600" dirty="0">
                        <a:effectLst/>
                        <a:latin typeface="Times New Roman" panose="02020603050405020304" pitchFamily="18" charset="0"/>
                      </a:endParaRPr>
                    </a:p>
                    <a:p>
                      <a:pPr marL="0" marR="0" fontAlgn="ctr">
                        <a:spcBef>
                          <a:spcPts val="0"/>
                        </a:spcBef>
                      </a:pPr>
                      <a:r>
                        <a:rPr lang="hr-HR" sz="1600" b="0" dirty="0">
                          <a:effectLst/>
                          <a:latin typeface="Times New Roman" panose="02020603050405020304" pitchFamily="18" charset="0"/>
                        </a:rPr>
                        <a:t>Točan datum zaprimanja dokumenata uživo za svaku školu stoji na mrežnim stranicama i oglasnim pločama škola.</a:t>
                      </a:r>
                      <a:endParaRPr lang="hr-HR" sz="1600" dirty="0">
                        <a:effectLst/>
                        <a:latin typeface="Times New Roman" panose="02020603050405020304" pitchFamily="18" charset="0"/>
                      </a:endParaRPr>
                    </a:p>
                    <a:p>
                      <a:pPr marL="0" marR="0" fontAlgn="ctr">
                        <a:spcBef>
                          <a:spcPts val="0"/>
                        </a:spcBef>
                      </a:pPr>
                      <a:r>
                        <a:rPr lang="hr-HR" sz="1600" b="0" dirty="0">
                          <a:solidFill>
                            <a:srgbClr val="000000"/>
                          </a:solidFill>
                          <a:effectLst/>
                          <a:latin typeface="Noto Sans Symbols"/>
                        </a:rPr>
                        <a:t>●</a:t>
                      </a:r>
                      <a:r>
                        <a:rPr lang="hr-HR" sz="1600" dirty="0"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  <a:r>
                        <a:rPr lang="hr-HR" sz="1600" b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Upisnica (</a:t>
                      </a:r>
                      <a:r>
                        <a:rPr lang="hr-HR" sz="1600" dirty="0"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  <a:r>
                        <a:rPr lang="hr-HR" sz="1600" b="1" u="sng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obvezno za sve učenike </a:t>
                      </a:r>
                      <a:r>
                        <a:rPr lang="hr-HR" sz="1600" b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)</a:t>
                      </a:r>
                      <a:endParaRPr lang="hr-HR" sz="1600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 fontAlgn="ctr">
                        <a:spcBef>
                          <a:spcPts val="0"/>
                        </a:spcBef>
                      </a:pPr>
                      <a:r>
                        <a:rPr lang="hr-HR" sz="1600" b="0" dirty="0">
                          <a:effectLst/>
                          <a:latin typeface="Times New Roman" panose="02020603050405020304" pitchFamily="18" charset="0"/>
                        </a:rPr>
                        <a:t>7.7. do 9.7. 2026.</a:t>
                      </a:r>
                      <a:endParaRPr lang="hr-HR" sz="1600" b="0" dirty="0">
                        <a:effectLst/>
                        <a:latin typeface="Times New Roman" panose="02020603050405020304" pitchFamily="18" charset="0"/>
                      </a:endParaRPr>
                    </a:p>
                    <a:p>
                      <a:pPr marL="0" marR="0" algn="r" fontAlgn="ctr">
                        <a:spcBef>
                          <a:spcPts val="0"/>
                        </a:spcBef>
                      </a:pPr>
                      <a:endParaRPr lang="hr-HR" sz="1600" b="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  <a:p>
                      <a:pPr marL="0" marR="0" algn="r" fontAlgn="ctr">
                        <a:spcBef>
                          <a:spcPts val="0"/>
                        </a:spcBef>
                      </a:pPr>
                      <a:r>
                        <a:rPr lang="hr-HR" sz="1600" b="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</a:rPr>
                        <a:t>GIMNAZIJA</a:t>
                      </a:r>
                      <a:endParaRPr lang="hr-HR" sz="1600" b="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  <a:p>
                      <a:pPr marL="0" marR="0" algn="r" fontAlgn="ctr">
                        <a:spcBef>
                          <a:spcPts val="0"/>
                        </a:spcBef>
                      </a:pPr>
                      <a:endParaRPr lang="hr-HR" sz="1600" b="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  <a:p>
                      <a:pPr marL="0" marR="0" algn="r" fontAlgn="ctr">
                        <a:spcBef>
                          <a:spcPts val="0"/>
                        </a:spcBef>
                      </a:pPr>
                      <a:r>
                        <a:rPr lang="hr-HR" sz="1600" dirty="0">
                          <a:solidFill>
                            <a:srgbClr val="FF0000"/>
                          </a:solidFill>
                        </a:rPr>
                        <a:t>8. 7. 2026. od 8 do 15 sati </a:t>
                      </a:r>
                      <a:r>
                        <a:rPr lang="hr-HR" sz="1600" b="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endParaRPr lang="hr-HR" sz="16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11318">
                <a:tc>
                  <a:txBody>
                    <a:bodyPr/>
                    <a:lstStyle/>
                    <a:p>
                      <a:pPr marL="0" marR="0" fontAlgn="ctr">
                        <a:spcBef>
                          <a:spcPts val="0"/>
                        </a:spcBef>
                      </a:pPr>
                      <a:r>
                        <a:rPr lang="hr-HR" sz="1600" b="0">
                          <a:effectLst/>
                          <a:latin typeface="Times New Roman" panose="02020603050405020304" pitchFamily="18" charset="0"/>
                        </a:rPr>
                        <a:t>Objava okvirnog broja slobodnih mjesta za jesenski upisni rok</a:t>
                      </a:r>
                      <a:endParaRPr lang="hr-HR" sz="16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 fontAlgn="ctr">
                        <a:spcBef>
                          <a:spcPts val="0"/>
                        </a:spcBef>
                      </a:pPr>
                      <a:r>
                        <a:rPr lang="hr-HR" sz="1600" b="0" dirty="0">
                          <a:effectLst/>
                          <a:latin typeface="Times New Roman" panose="02020603050405020304" pitchFamily="18" charset="0"/>
                        </a:rPr>
                        <a:t>13. 7. 2026.</a:t>
                      </a:r>
                      <a:endParaRPr lang="hr-HR" sz="1600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11318">
                <a:tc>
                  <a:txBody>
                    <a:bodyPr/>
                    <a:lstStyle/>
                    <a:p>
                      <a:pPr marL="0" marR="0" fontAlgn="ctr">
                        <a:spcBef>
                          <a:spcPts val="0"/>
                        </a:spcBef>
                      </a:pPr>
                      <a:r>
                        <a:rPr lang="pl-PL" sz="1600" b="0">
                          <a:effectLst/>
                          <a:latin typeface="Times New Roman" panose="02020603050405020304" pitchFamily="18" charset="0"/>
                        </a:rPr>
                        <a:t>Službena objava slobodnih mjesta za jesenski upisni rok</a:t>
                      </a:r>
                      <a:endParaRPr lang="pl-PL" sz="16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 fontAlgn="ctr">
                        <a:spcBef>
                          <a:spcPts val="0"/>
                        </a:spcBef>
                      </a:pPr>
                      <a:r>
                        <a:rPr lang="hr-HR" sz="1600" b="0" dirty="0">
                          <a:effectLst/>
                          <a:latin typeface="Times New Roman" panose="02020603050405020304" pitchFamily="18" charset="0"/>
                        </a:rPr>
                        <a:t>10. 8. 2026.</a:t>
                      </a:r>
                      <a:endParaRPr lang="hr-HR" sz="1600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61441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sr-Latn-C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309" name="Picture 45" descr="card5"/>
          <p:cNvPicPr>
            <a:picLocks noChangeAspect="1" noChangeArrowheads="1"/>
          </p:cNvPicPr>
          <p:nvPr/>
        </p:nvPicPr>
        <p:blipFill>
          <a:blip r:embed="rId1" cstate="print"/>
          <a:srcRect/>
          <a:stretch>
            <a:fillRect/>
          </a:stretch>
        </p:blipFill>
        <p:spPr bwMode="auto">
          <a:xfrm>
            <a:off x="0" y="0"/>
            <a:ext cx="9182100" cy="6886575"/>
          </a:xfrm>
          <a:prstGeom prst="rect">
            <a:avLst/>
          </a:prstGeom>
          <a:noFill/>
          <a:effectLst>
            <a:outerShdw dist="35921" dir="2700000" algn="ctr" rotWithShape="0">
              <a:srgbClr val="808080">
                <a:alpha val="20000"/>
              </a:srgbClr>
            </a:outerShdw>
          </a:effectLst>
        </p:spPr>
      </p:pic>
      <p:pic>
        <p:nvPicPr>
          <p:cNvPr id="11310" name="Picture 46" descr="card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82100" cy="6886575"/>
          </a:xfrm>
          <a:prstGeom prst="rect">
            <a:avLst/>
          </a:prstGeom>
          <a:noFill/>
          <a:effectLst>
            <a:outerShdw dist="35921" dir="2700000" algn="ctr" rotWithShape="0">
              <a:srgbClr val="808080">
                <a:alpha val="20000"/>
              </a:srgbClr>
            </a:outerShdw>
          </a:effectLst>
        </p:spPr>
      </p:pic>
      <p:pic>
        <p:nvPicPr>
          <p:cNvPr id="11312" name="Picture 48" descr="card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82100" cy="6886575"/>
          </a:xfrm>
          <a:prstGeom prst="rect">
            <a:avLst/>
          </a:prstGeom>
          <a:noFill/>
          <a:effectLst>
            <a:outerShdw dist="35921" dir="2700000" algn="ctr" rotWithShape="0">
              <a:srgbClr val="808080">
                <a:alpha val="20000"/>
              </a:srgbClr>
            </a:outerShdw>
          </a:effectLst>
        </p:spPr>
      </p:pic>
      <p:pic>
        <p:nvPicPr>
          <p:cNvPr id="11314" name="Picture 50" descr="card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0"/>
            <a:ext cx="9182100" cy="6886575"/>
          </a:xfrm>
          <a:prstGeom prst="rect">
            <a:avLst/>
          </a:prstGeom>
          <a:noFill/>
          <a:effectLst>
            <a:outerShdw dist="35921" dir="2700000" algn="ctr" rotWithShape="0">
              <a:srgbClr val="808080">
                <a:alpha val="20000"/>
              </a:srgbClr>
            </a:outerShdw>
          </a:effectLst>
        </p:spPr>
      </p:pic>
      <p:pic>
        <p:nvPicPr>
          <p:cNvPr id="11311" name="Picture 47" descr="card3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0" y="70817"/>
            <a:ext cx="9182100" cy="6886575"/>
          </a:xfrm>
          <a:prstGeom prst="rect">
            <a:avLst/>
          </a:prstGeom>
          <a:noFill/>
          <a:effectLst>
            <a:outerShdw dist="35921" dir="2700000" algn="ctr" rotWithShape="0">
              <a:srgbClr val="808080">
                <a:alpha val="20000"/>
              </a:srgbClr>
            </a:outerShdw>
          </a:effectLst>
        </p:spPr>
      </p:pic>
      <p:sp>
        <p:nvSpPr>
          <p:cNvPr id="14" name="Text Box 85"/>
          <p:cNvSpPr txBox="1">
            <a:spLocks noChangeArrowheads="1"/>
          </p:cNvSpPr>
          <p:nvPr/>
        </p:nvSpPr>
        <p:spPr bwMode="auto">
          <a:xfrm>
            <a:off x="4681538" y="252323"/>
            <a:ext cx="1424008" cy="646331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hr-HR" b="1" dirty="0">
                <a:solidFill>
                  <a:srgbClr val="F2FDF7"/>
                </a:solidFill>
              </a:rPr>
              <a:t>3. Korisne informacije</a:t>
            </a:r>
            <a:endParaRPr lang="en-US" b="1" dirty="0"/>
          </a:p>
        </p:txBody>
      </p:sp>
      <p:sp>
        <p:nvSpPr>
          <p:cNvPr id="15" name="Text Box 86"/>
          <p:cNvSpPr txBox="1">
            <a:spLocks noChangeArrowheads="1"/>
          </p:cNvSpPr>
          <p:nvPr/>
        </p:nvSpPr>
        <p:spPr bwMode="auto">
          <a:xfrm>
            <a:off x="3257531" y="252323"/>
            <a:ext cx="1424007" cy="646331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hr-HR" b="1" dirty="0">
                <a:solidFill>
                  <a:srgbClr val="F2FDF7"/>
                </a:solidFill>
              </a:rPr>
              <a:t>2. Odluka o upisu</a:t>
            </a:r>
            <a:endParaRPr lang="en-US" b="1" dirty="0"/>
          </a:p>
        </p:txBody>
      </p:sp>
      <p:sp>
        <p:nvSpPr>
          <p:cNvPr id="16" name="Text Box 84"/>
          <p:cNvSpPr txBox="1">
            <a:spLocks noChangeArrowheads="1"/>
          </p:cNvSpPr>
          <p:nvPr/>
        </p:nvSpPr>
        <p:spPr bwMode="auto">
          <a:xfrm>
            <a:off x="457200" y="471488"/>
            <a:ext cx="1084221" cy="40011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hr-HR" sz="2000" b="1" dirty="0">
                <a:solidFill>
                  <a:srgbClr val="F2FDF7"/>
                </a:solidFill>
              </a:rPr>
              <a:t>Upisi</a:t>
            </a:r>
            <a:endParaRPr lang="en-US" sz="2000" b="1" dirty="0"/>
          </a:p>
        </p:txBody>
      </p:sp>
      <p:sp>
        <p:nvSpPr>
          <p:cNvPr id="21" name="Text Box 87"/>
          <p:cNvSpPr txBox="1">
            <a:spLocks noChangeArrowheads="1"/>
          </p:cNvSpPr>
          <p:nvPr/>
        </p:nvSpPr>
        <p:spPr bwMode="auto">
          <a:xfrm>
            <a:off x="1797012" y="252323"/>
            <a:ext cx="1533546" cy="646331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hr-HR" b="1" dirty="0">
                <a:solidFill>
                  <a:srgbClr val="F2FDF7"/>
                </a:solidFill>
              </a:rPr>
              <a:t>1. Elementi i kriteriji</a:t>
            </a:r>
            <a:endParaRPr lang="en-US" b="1" dirty="0"/>
          </a:p>
        </p:txBody>
      </p:sp>
      <p:sp>
        <p:nvSpPr>
          <p:cNvPr id="22" name="TextBox 21"/>
          <p:cNvSpPr txBox="1"/>
          <p:nvPr/>
        </p:nvSpPr>
        <p:spPr>
          <a:xfrm>
            <a:off x="6105546" y="252322"/>
            <a:ext cx="135314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b="1" dirty="0">
                <a:solidFill>
                  <a:schemeClr val="bg1"/>
                </a:solidFill>
              </a:rPr>
              <a:t>4. Naši savjeti</a:t>
            </a:r>
            <a:endParaRPr lang="hr-HR" b="1" dirty="0">
              <a:solidFill>
                <a:schemeClr val="bg1"/>
              </a:solidFill>
            </a:endParaRPr>
          </a:p>
        </p:txBody>
      </p:sp>
      <p:sp>
        <p:nvSpPr>
          <p:cNvPr id="19" name="AutoShape 57"/>
          <p:cNvSpPr>
            <a:spLocks noChangeArrowheads="1"/>
          </p:cNvSpPr>
          <p:nvPr/>
        </p:nvSpPr>
        <p:spPr bwMode="auto">
          <a:xfrm>
            <a:off x="533400" y="1447800"/>
            <a:ext cx="8153400" cy="4876800"/>
          </a:xfrm>
          <a:prstGeom prst="roundRect">
            <a:avLst>
              <a:gd name="adj" fmla="val 16667"/>
            </a:avLst>
          </a:prstGeom>
          <a:solidFill>
            <a:srgbClr val="F2FDF7"/>
          </a:solidFill>
          <a:ln w="9525">
            <a:noFill/>
            <a:round/>
          </a:ln>
          <a:effectLst/>
        </p:spPr>
        <p:txBody>
          <a:bodyPr wrap="none" anchor="ctr"/>
          <a:lstStyle/>
          <a:p>
            <a:endParaRPr lang="hr-HR"/>
          </a:p>
        </p:txBody>
      </p:sp>
      <p:sp>
        <p:nvSpPr>
          <p:cNvPr id="12" name="TextBox 11"/>
          <p:cNvSpPr txBox="1"/>
          <p:nvPr/>
        </p:nvSpPr>
        <p:spPr>
          <a:xfrm>
            <a:off x="592083" y="1047690"/>
            <a:ext cx="498802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000" b="1" dirty="0">
                <a:solidFill>
                  <a:schemeClr val="bg1"/>
                </a:solidFill>
              </a:rPr>
              <a:t>JESENSKI UPISNI  ROK </a:t>
            </a:r>
            <a:endParaRPr lang="hr-HR" sz="2000" b="1" dirty="0">
              <a:solidFill>
                <a:srgbClr val="FF0000"/>
              </a:solidFill>
            </a:endParaRPr>
          </a:p>
        </p:txBody>
      </p:sp>
      <p:graphicFrame>
        <p:nvGraphicFramePr>
          <p:cNvPr id="18" name="Table 17"/>
          <p:cNvGraphicFramePr>
            <a:graphicFrameLocks noGrp="1"/>
          </p:cNvGraphicFramePr>
          <p:nvPr/>
        </p:nvGraphicFramePr>
        <p:xfrm>
          <a:off x="533400" y="1447800"/>
          <a:ext cx="8153400" cy="4890808"/>
        </p:xfrm>
        <a:graphic>
          <a:graphicData uri="http://schemas.openxmlformats.org/drawingml/2006/table">
            <a:tbl>
              <a:tblPr/>
              <a:tblGrid>
                <a:gridCol w="6280146"/>
                <a:gridCol w="1873254"/>
              </a:tblGrid>
              <a:tr h="277369">
                <a:tc>
                  <a:txBody>
                    <a:bodyPr/>
                    <a:lstStyle/>
                    <a:p>
                      <a:pPr marL="0" marR="0" algn="ctr" fontAlgn="t">
                        <a:spcBef>
                          <a:spcPts val="0"/>
                        </a:spcBef>
                      </a:pPr>
                      <a:r>
                        <a:rPr lang="hr-HR" sz="16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Opis postupka</a:t>
                      </a:r>
                      <a:endParaRPr lang="hr-HR" sz="16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fontAlgn="t">
                        <a:spcBef>
                          <a:spcPts val="0"/>
                        </a:spcBef>
                      </a:pPr>
                      <a:r>
                        <a:rPr lang="hr-HR" sz="16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Datum</a:t>
                      </a:r>
                      <a:endParaRPr lang="hr-HR" sz="16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4708">
                <a:tc>
                  <a:txBody>
                    <a:bodyPr/>
                    <a:lstStyle/>
                    <a:p>
                      <a:pPr marL="0" marR="0" fontAlgn="ctr">
                        <a:spcBef>
                          <a:spcPts val="0"/>
                        </a:spcBef>
                      </a:pPr>
                      <a:r>
                        <a:rPr lang="hr-HR" sz="1600" b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Registracija za kandidate izvan redovitog sustava obrazovanja RH </a:t>
                      </a:r>
                      <a:endParaRPr lang="hr-HR" sz="16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 fontAlgn="ctr">
                        <a:spcBef>
                          <a:spcPts val="0"/>
                        </a:spcBef>
                      </a:pPr>
                      <a:r>
                        <a:rPr lang="hr-HR" sz="1600" b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17. 8. do 24. 8. 2026.</a:t>
                      </a:r>
                      <a:endParaRPr lang="hr-HR" sz="16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4708">
                <a:tc>
                  <a:txBody>
                    <a:bodyPr/>
                    <a:lstStyle/>
                    <a:p>
                      <a:pPr marL="0" marR="0" fontAlgn="ctr">
                        <a:spcBef>
                          <a:spcPts val="0"/>
                        </a:spcBef>
                      </a:pPr>
                      <a:r>
                        <a:rPr lang="hr-HR" sz="1600" b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Dostava osobnih dokumenata, svjedodžbi i ostale dokumentacije za kandidate izvan redovitog sustava obrazovanja RH Središnjem prijavnom uredu</a:t>
                      </a:r>
                      <a:endParaRPr lang="hr-HR" sz="16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 fontAlgn="ctr">
                        <a:spcBef>
                          <a:spcPts val="0"/>
                        </a:spcBef>
                      </a:pPr>
                      <a:r>
                        <a:rPr lang="hr-HR" sz="1600" b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17. 8. do 24. 8. 2026.</a:t>
                      </a:r>
                      <a:endParaRPr lang="hr-HR" sz="16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3488">
                <a:tc>
                  <a:txBody>
                    <a:bodyPr/>
                    <a:lstStyle/>
                    <a:p>
                      <a:pPr marL="0" marR="0" fontAlgn="ctr">
                        <a:spcBef>
                          <a:spcPts val="0"/>
                        </a:spcBef>
                      </a:pPr>
                      <a:r>
                        <a:rPr lang="pt-BR" sz="16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Prijava u sustav i prijava obrazovnih programa</a:t>
                      </a:r>
                      <a:endParaRPr lang="pt-BR" sz="16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 fontAlgn="ctr">
                        <a:spcBef>
                          <a:spcPts val="0"/>
                        </a:spcBef>
                      </a:pPr>
                      <a:r>
                        <a:rPr lang="hr-HR" sz="1600" b="1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24. 8. do 28. 8. 2026.</a:t>
                      </a:r>
                      <a:endParaRPr lang="hr-HR" sz="1600" dirty="0"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4708">
                <a:tc>
                  <a:txBody>
                    <a:bodyPr/>
                    <a:lstStyle/>
                    <a:p>
                      <a:pPr marL="0" marR="0" fontAlgn="ctr">
                        <a:spcBef>
                          <a:spcPts val="0"/>
                        </a:spcBef>
                      </a:pPr>
                      <a:r>
                        <a:rPr lang="hr-HR" sz="1600" b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Prijava obrazovnih programa koji zahtijevaju dodatne provjere</a:t>
                      </a:r>
                      <a:endParaRPr lang="hr-HR" sz="16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 fontAlgn="ctr">
                        <a:spcBef>
                          <a:spcPts val="0"/>
                        </a:spcBef>
                      </a:pPr>
                      <a:r>
                        <a:rPr lang="hr-HR" sz="16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24. 8. do 26. 8. 2026.</a:t>
                      </a:r>
                      <a:endParaRPr lang="hr-HR" sz="16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4708">
                <a:tc>
                  <a:txBody>
                    <a:bodyPr/>
                    <a:lstStyle/>
                    <a:p>
                      <a:pPr marL="0" marR="0" fontAlgn="ctr">
                        <a:spcBef>
                          <a:spcPts val="0"/>
                        </a:spcBef>
                      </a:pPr>
                      <a:r>
                        <a:rPr lang="hr-HR" sz="1600" b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Dostava dokumentacije:</a:t>
                      </a:r>
                      <a:endParaRPr lang="hr-HR" sz="16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fontAlgn="ctr">
                        <a:spcBef>
                          <a:spcPts val="0"/>
                        </a:spcBef>
                      </a:pPr>
                      <a:r>
                        <a:rPr lang="hr-HR" sz="1600" b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●</a:t>
                      </a:r>
                      <a:r>
                        <a:rPr lang="hr-HR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hr-HR" sz="1600" b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Stručnog mišljenja HZZ-a za programe koji to zahtijevaju</a:t>
                      </a:r>
                      <a:endParaRPr lang="hr-HR" sz="16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fontAlgn="ctr">
                        <a:spcBef>
                          <a:spcPts val="0"/>
                        </a:spcBef>
                      </a:pPr>
                      <a:r>
                        <a:rPr lang="hr-HR" sz="1600" b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●</a:t>
                      </a:r>
                      <a:r>
                        <a:rPr lang="hr-HR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hr-HR" sz="1600" b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Dokumenata kojima se ostvaruju dodatna prava za upis (dostavljaju se putem </a:t>
                      </a:r>
                      <a:r>
                        <a:rPr lang="hr-HR" sz="1600" b="0" u="sng" strike="noStrike">
                          <a:solidFill>
                            <a:srgbClr val="0563C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hlinkClick r:id="rId6"/>
                        </a:rPr>
                        <a:t>srednje.e-upisi.hr </a:t>
                      </a:r>
                      <a:r>
                        <a:rPr lang="hr-HR" sz="1600" b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hr-HR" sz="16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 fontAlgn="ctr">
                        <a:spcBef>
                          <a:spcPts val="0"/>
                        </a:spcBef>
                      </a:pPr>
                      <a:r>
                        <a:rPr lang="hr-HR" sz="16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24. 8. do 27. 8. 2026.</a:t>
                      </a:r>
                      <a:endParaRPr lang="hr-HR" sz="16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8120">
                <a:tc>
                  <a:txBody>
                    <a:bodyPr/>
                    <a:lstStyle/>
                    <a:p>
                      <a:pPr marL="0" marR="0" fontAlgn="ctr">
                        <a:spcBef>
                          <a:spcPts val="0"/>
                        </a:spcBef>
                      </a:pPr>
                      <a:r>
                        <a:rPr lang="hr-HR" sz="1600" b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Provođenje dodatnih ispita i provjera te unos rezultata</a:t>
                      </a:r>
                      <a:endParaRPr lang="hr-HR" sz="16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 fontAlgn="ctr">
                        <a:spcBef>
                          <a:spcPts val="0"/>
                        </a:spcBef>
                      </a:pPr>
                      <a:r>
                        <a:rPr lang="hr-HR" sz="16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27. 8. 2026.</a:t>
                      </a:r>
                      <a:endParaRPr lang="hr-HR" sz="16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2048">
                <a:tc>
                  <a:txBody>
                    <a:bodyPr/>
                    <a:lstStyle/>
                    <a:p>
                      <a:pPr marL="0" marR="0" fontAlgn="ctr">
                        <a:spcBef>
                          <a:spcPts val="0"/>
                        </a:spcBef>
                      </a:pPr>
                      <a:r>
                        <a:rPr lang="hr-HR" sz="1600" b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Brisanje kandidata koji nisu zadovoljili preduvjete s lista</a:t>
                      </a:r>
                      <a:endParaRPr lang="hr-HR" sz="16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 fontAlgn="ctr">
                        <a:spcBef>
                          <a:spcPts val="0"/>
                        </a:spcBef>
                      </a:pPr>
                      <a:r>
                        <a:rPr lang="hr-HR" sz="16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28. 8. 2026.</a:t>
                      </a:r>
                      <a:endParaRPr lang="hr-HR" sz="16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6272">
                <a:tc>
                  <a:txBody>
                    <a:bodyPr/>
                    <a:lstStyle/>
                    <a:p>
                      <a:pPr marL="0" marR="0" fontAlgn="ctr">
                        <a:spcBef>
                          <a:spcPts val="0"/>
                        </a:spcBef>
                      </a:pPr>
                      <a:r>
                        <a:rPr lang="hr-HR" sz="1600" b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Unos prigovora</a:t>
                      </a:r>
                      <a:endParaRPr lang="hr-HR" sz="16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 fontAlgn="ctr">
                        <a:spcBef>
                          <a:spcPts val="0"/>
                        </a:spcBef>
                      </a:pPr>
                      <a:r>
                        <a:rPr lang="hr-HR" sz="16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28. 8. 2026.</a:t>
                      </a:r>
                      <a:endParaRPr lang="hr-HR" sz="16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2049">
                <a:tc>
                  <a:txBody>
                    <a:bodyPr/>
                    <a:lstStyle/>
                    <a:p>
                      <a:pPr marL="0" marR="0" algn="just" fontAlgn="ctr">
                        <a:spcBef>
                          <a:spcPts val="0"/>
                        </a:spcBef>
                      </a:pPr>
                      <a:r>
                        <a:rPr lang="hr-HR" sz="16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Objava konačnih ljestvica poretka</a:t>
                      </a:r>
                      <a:endParaRPr lang="hr-HR" sz="16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 fontAlgn="ctr">
                        <a:spcBef>
                          <a:spcPts val="0"/>
                        </a:spcBef>
                      </a:pPr>
                      <a:r>
                        <a:rPr lang="hr-HR" sz="1600" b="1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31. 8. 2026.</a:t>
                      </a:r>
                      <a:endParaRPr lang="hr-HR" sz="1600" dirty="0"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309" name="Picture 45" descr="card5"/>
          <p:cNvPicPr>
            <a:picLocks noChangeAspect="1" noChangeArrowheads="1"/>
          </p:cNvPicPr>
          <p:nvPr/>
        </p:nvPicPr>
        <p:blipFill>
          <a:blip r:embed="rId1" cstate="print"/>
          <a:srcRect/>
          <a:stretch>
            <a:fillRect/>
          </a:stretch>
        </p:blipFill>
        <p:spPr bwMode="auto">
          <a:xfrm>
            <a:off x="0" y="0"/>
            <a:ext cx="9182100" cy="6886575"/>
          </a:xfrm>
          <a:prstGeom prst="rect">
            <a:avLst/>
          </a:prstGeom>
          <a:noFill/>
          <a:effectLst>
            <a:outerShdw dist="35921" dir="2700000" algn="ctr" rotWithShape="0">
              <a:srgbClr val="808080">
                <a:alpha val="20000"/>
              </a:srgbClr>
            </a:outerShdw>
          </a:effectLst>
        </p:spPr>
      </p:pic>
      <p:pic>
        <p:nvPicPr>
          <p:cNvPr id="11310" name="Picture 46" descr="card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82100" cy="6886575"/>
          </a:xfrm>
          <a:prstGeom prst="rect">
            <a:avLst/>
          </a:prstGeom>
          <a:noFill/>
          <a:effectLst>
            <a:outerShdw dist="35921" dir="2700000" algn="ctr" rotWithShape="0">
              <a:srgbClr val="808080">
                <a:alpha val="20000"/>
              </a:srgbClr>
            </a:outerShdw>
          </a:effectLst>
        </p:spPr>
      </p:pic>
      <p:pic>
        <p:nvPicPr>
          <p:cNvPr id="11312" name="Picture 48" descr="card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82100" cy="6886575"/>
          </a:xfrm>
          <a:prstGeom prst="rect">
            <a:avLst/>
          </a:prstGeom>
          <a:noFill/>
          <a:effectLst>
            <a:outerShdw dist="35921" dir="2700000" algn="ctr" rotWithShape="0">
              <a:srgbClr val="808080">
                <a:alpha val="20000"/>
              </a:srgbClr>
            </a:outerShdw>
          </a:effectLst>
        </p:spPr>
      </p:pic>
      <p:pic>
        <p:nvPicPr>
          <p:cNvPr id="11314" name="Picture 50" descr="card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0"/>
            <a:ext cx="9182100" cy="6886575"/>
          </a:xfrm>
          <a:prstGeom prst="rect">
            <a:avLst/>
          </a:prstGeom>
          <a:noFill/>
          <a:effectLst>
            <a:outerShdw dist="35921" dir="2700000" algn="ctr" rotWithShape="0">
              <a:srgbClr val="808080">
                <a:alpha val="20000"/>
              </a:srgbClr>
            </a:outerShdw>
          </a:effectLst>
        </p:spPr>
      </p:pic>
      <p:pic>
        <p:nvPicPr>
          <p:cNvPr id="11311" name="Picture 47" descr="card3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0" y="0"/>
            <a:ext cx="9182100" cy="6886575"/>
          </a:xfrm>
          <a:prstGeom prst="rect">
            <a:avLst/>
          </a:prstGeom>
          <a:noFill/>
          <a:effectLst>
            <a:outerShdw dist="35921" dir="2700000" algn="ctr" rotWithShape="0">
              <a:srgbClr val="808080">
                <a:alpha val="20000"/>
              </a:srgbClr>
            </a:outerShdw>
          </a:effectLst>
        </p:spPr>
      </p:pic>
      <p:sp>
        <p:nvSpPr>
          <p:cNvPr id="14" name="Text Box 85"/>
          <p:cNvSpPr txBox="1">
            <a:spLocks noChangeArrowheads="1"/>
          </p:cNvSpPr>
          <p:nvPr/>
        </p:nvSpPr>
        <p:spPr bwMode="auto">
          <a:xfrm>
            <a:off x="4681538" y="252323"/>
            <a:ext cx="1424008" cy="646331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hr-HR" b="1" dirty="0">
                <a:solidFill>
                  <a:srgbClr val="F2FDF7"/>
                </a:solidFill>
              </a:rPr>
              <a:t>3. Korisne informacije</a:t>
            </a:r>
            <a:endParaRPr lang="en-US" b="1" dirty="0"/>
          </a:p>
        </p:txBody>
      </p:sp>
      <p:sp>
        <p:nvSpPr>
          <p:cNvPr id="15" name="Text Box 86"/>
          <p:cNvSpPr txBox="1">
            <a:spLocks noChangeArrowheads="1"/>
          </p:cNvSpPr>
          <p:nvPr/>
        </p:nvSpPr>
        <p:spPr bwMode="auto">
          <a:xfrm>
            <a:off x="3257531" y="252323"/>
            <a:ext cx="1424007" cy="646331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hr-HR" b="1" dirty="0">
                <a:solidFill>
                  <a:srgbClr val="F2FDF7"/>
                </a:solidFill>
              </a:rPr>
              <a:t>2. Odluka o upisu</a:t>
            </a:r>
            <a:endParaRPr lang="en-US" b="1" dirty="0"/>
          </a:p>
        </p:txBody>
      </p:sp>
      <p:sp>
        <p:nvSpPr>
          <p:cNvPr id="16" name="Text Box 84"/>
          <p:cNvSpPr txBox="1">
            <a:spLocks noChangeArrowheads="1"/>
          </p:cNvSpPr>
          <p:nvPr/>
        </p:nvSpPr>
        <p:spPr bwMode="auto">
          <a:xfrm>
            <a:off x="457200" y="471488"/>
            <a:ext cx="1084221" cy="40011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hr-HR" sz="2000" b="1" dirty="0">
                <a:solidFill>
                  <a:srgbClr val="F2FDF7"/>
                </a:solidFill>
              </a:rPr>
              <a:t>Upisi</a:t>
            </a:r>
            <a:endParaRPr lang="en-US" sz="2000" b="1" dirty="0"/>
          </a:p>
        </p:txBody>
      </p:sp>
      <p:sp>
        <p:nvSpPr>
          <p:cNvPr id="21" name="Text Box 87"/>
          <p:cNvSpPr txBox="1">
            <a:spLocks noChangeArrowheads="1"/>
          </p:cNvSpPr>
          <p:nvPr/>
        </p:nvSpPr>
        <p:spPr bwMode="auto">
          <a:xfrm>
            <a:off x="1797012" y="252323"/>
            <a:ext cx="1533546" cy="646331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hr-HR" b="1" dirty="0">
                <a:solidFill>
                  <a:srgbClr val="F2FDF7"/>
                </a:solidFill>
              </a:rPr>
              <a:t>1. Elementi i kriteriji</a:t>
            </a:r>
            <a:endParaRPr lang="en-US" b="1" dirty="0"/>
          </a:p>
        </p:txBody>
      </p:sp>
      <p:sp>
        <p:nvSpPr>
          <p:cNvPr id="22" name="TextBox 21"/>
          <p:cNvSpPr txBox="1"/>
          <p:nvPr/>
        </p:nvSpPr>
        <p:spPr>
          <a:xfrm>
            <a:off x="6105546" y="252322"/>
            <a:ext cx="135314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b="1" dirty="0">
                <a:solidFill>
                  <a:schemeClr val="bg1"/>
                </a:solidFill>
              </a:rPr>
              <a:t>4. Naši savjeti</a:t>
            </a:r>
            <a:endParaRPr lang="hr-HR" b="1" dirty="0">
              <a:solidFill>
                <a:schemeClr val="bg1"/>
              </a:solidFill>
            </a:endParaRPr>
          </a:p>
        </p:txBody>
      </p:sp>
      <p:sp>
        <p:nvSpPr>
          <p:cNvPr id="19" name="AutoShape 57"/>
          <p:cNvSpPr>
            <a:spLocks noChangeArrowheads="1"/>
          </p:cNvSpPr>
          <p:nvPr/>
        </p:nvSpPr>
        <p:spPr bwMode="auto">
          <a:xfrm>
            <a:off x="550193" y="1447800"/>
            <a:ext cx="8153400" cy="4876800"/>
          </a:xfrm>
          <a:prstGeom prst="roundRect">
            <a:avLst>
              <a:gd name="adj" fmla="val 16667"/>
            </a:avLst>
          </a:prstGeom>
          <a:solidFill>
            <a:srgbClr val="F2FDF7"/>
          </a:solidFill>
          <a:ln w="9525">
            <a:noFill/>
            <a:round/>
          </a:ln>
          <a:effectLst/>
        </p:spPr>
        <p:txBody>
          <a:bodyPr wrap="none" anchor="ctr"/>
          <a:lstStyle/>
          <a:p>
            <a:endParaRPr lang="hr-HR"/>
          </a:p>
        </p:txBody>
      </p:sp>
      <p:sp>
        <p:nvSpPr>
          <p:cNvPr id="12" name="TextBox 11"/>
          <p:cNvSpPr txBox="1"/>
          <p:nvPr/>
        </p:nvSpPr>
        <p:spPr>
          <a:xfrm>
            <a:off x="592083" y="1047690"/>
            <a:ext cx="480800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000" b="1" dirty="0">
                <a:solidFill>
                  <a:schemeClr val="bg1"/>
                </a:solidFill>
              </a:rPr>
              <a:t>JESENSKI UPISNI  ROK </a:t>
            </a:r>
            <a:endParaRPr lang="hr-HR" sz="2000" b="1" dirty="0">
              <a:solidFill>
                <a:srgbClr val="FF0000"/>
              </a:solidFill>
            </a:endParaRPr>
          </a:p>
        </p:txBody>
      </p:sp>
      <p:graphicFrame>
        <p:nvGraphicFramePr>
          <p:cNvPr id="17" name="Table 16"/>
          <p:cNvGraphicFramePr>
            <a:graphicFrameLocks noGrp="1"/>
          </p:cNvGraphicFramePr>
          <p:nvPr/>
        </p:nvGraphicFramePr>
        <p:xfrm>
          <a:off x="1005226" y="2185300"/>
          <a:ext cx="7599222" cy="2133600"/>
        </p:xfrm>
        <a:graphic>
          <a:graphicData uri="http://schemas.openxmlformats.org/drawingml/2006/table">
            <a:tbl>
              <a:tblPr/>
              <a:tblGrid>
                <a:gridCol w="5731378"/>
                <a:gridCol w="1867844"/>
              </a:tblGrid>
              <a:tr h="1203444">
                <a:tc>
                  <a:txBody>
                    <a:bodyPr/>
                    <a:lstStyle/>
                    <a:p>
                      <a:pPr marL="0" marR="0" fontAlgn="ctr">
                        <a:spcBef>
                          <a:spcPts val="0"/>
                        </a:spcBef>
                      </a:pPr>
                      <a:r>
                        <a:rPr lang="hr-HR" sz="16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Dostava dokumenata koji su uvjet za upis u određeni program obrazovanja srednje škole.</a:t>
                      </a:r>
                      <a:endParaRPr lang="hr-HR" sz="16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fontAlgn="ctr">
                        <a:spcBef>
                          <a:spcPts val="0"/>
                        </a:spcBef>
                      </a:pPr>
                      <a:r>
                        <a:rPr lang="hr-HR" sz="16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Može se obaviti </a:t>
                      </a:r>
                      <a:r>
                        <a:rPr lang="hr-HR" sz="16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elektronski </a:t>
                      </a:r>
                      <a:r>
                        <a:rPr lang="hr-HR" sz="16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putem </a:t>
                      </a:r>
                      <a:r>
                        <a:rPr lang="hr-HR" sz="1600" b="0" u="sng" strike="noStrike" dirty="0">
                          <a:solidFill>
                            <a:srgbClr val="0563C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hlinkClick r:id="rId6"/>
                        </a:rPr>
                        <a:t>srednje.e-upisi.hr </a:t>
                      </a:r>
                      <a:r>
                        <a:rPr lang="hr-HR" sz="16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ili dolaskom u školu na propisani datum.</a:t>
                      </a:r>
                      <a:endParaRPr lang="hr-HR" sz="16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fontAlgn="ctr">
                        <a:spcBef>
                          <a:spcPts val="0"/>
                        </a:spcBef>
                      </a:pPr>
                      <a:r>
                        <a:rPr lang="hr-HR" sz="16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Točan datum zaprimanja dokumenata uživo za svaku školu stoji na mrežnim stranicama i oglasnim pločama škola.</a:t>
                      </a:r>
                      <a:endParaRPr lang="hr-HR" sz="16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fontAlgn="ctr">
                        <a:spcBef>
                          <a:spcPts val="0"/>
                        </a:spcBef>
                      </a:pPr>
                      <a:r>
                        <a:rPr lang="hr-HR" sz="1600" b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●</a:t>
                      </a:r>
                      <a:r>
                        <a:rPr lang="hr-HR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hr-HR" sz="1600" b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Upisnica (</a:t>
                      </a:r>
                      <a:r>
                        <a:rPr lang="hr-HR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hr-HR" sz="1600" b="1" u="sng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obvezno za sve učenike </a:t>
                      </a:r>
                      <a:r>
                        <a:rPr lang="hr-HR" sz="1600" b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hr-HR" sz="16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 fontAlgn="ctr">
                        <a:spcBef>
                          <a:spcPts val="0"/>
                        </a:spcBef>
                      </a:pPr>
                      <a:r>
                        <a:rPr lang="hr-HR" sz="16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31. 8. do 2. 9. 2026.</a:t>
                      </a:r>
                      <a:endParaRPr lang="hr-HR" sz="16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r" fontAlgn="ctr">
                        <a:spcBef>
                          <a:spcPts val="0"/>
                        </a:spcBef>
                      </a:pPr>
                      <a:endParaRPr lang="hr-HR" sz="16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r" fontAlgn="ctr">
                        <a:spcBef>
                          <a:spcPts val="0"/>
                        </a:spcBef>
                      </a:pPr>
                      <a:r>
                        <a:rPr lang="hr-HR" sz="1600" b="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GIMNAZIJA 1.9.2026. 8 do 12 sati</a:t>
                      </a:r>
                      <a:endParaRPr lang="hr-HR" sz="1600" dirty="0"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0977">
                <a:tc>
                  <a:txBody>
                    <a:bodyPr/>
                    <a:lstStyle/>
                    <a:p>
                      <a:pPr marL="0" marR="0" fontAlgn="ctr">
                        <a:spcBef>
                          <a:spcPts val="0"/>
                        </a:spcBef>
                      </a:pPr>
                      <a:r>
                        <a:rPr lang="hr-HR" sz="1600" b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Objava slobodnih upisnih mjesta nakon jesenskog upisnog roka</a:t>
                      </a:r>
                      <a:endParaRPr lang="hr-HR" sz="16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 fontAlgn="ctr">
                        <a:spcBef>
                          <a:spcPts val="0"/>
                        </a:spcBef>
                      </a:pPr>
                      <a:r>
                        <a:rPr lang="hr-HR" sz="16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3. 9. 2026.</a:t>
                      </a:r>
                      <a:endParaRPr lang="hr-HR" sz="16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309" name="Picture 45" descr="card5"/>
          <p:cNvPicPr>
            <a:picLocks noChangeAspect="1" noChangeArrowheads="1"/>
          </p:cNvPicPr>
          <p:nvPr/>
        </p:nvPicPr>
        <p:blipFill>
          <a:blip r:embed="rId1" cstate="print"/>
          <a:srcRect/>
          <a:stretch>
            <a:fillRect/>
          </a:stretch>
        </p:blipFill>
        <p:spPr bwMode="auto">
          <a:xfrm>
            <a:off x="-441704" y="-28575"/>
            <a:ext cx="9585704" cy="6886575"/>
          </a:xfrm>
          <a:prstGeom prst="rect">
            <a:avLst/>
          </a:prstGeom>
          <a:noFill/>
          <a:effectLst>
            <a:outerShdw dist="35921" dir="2700000" algn="ctr" rotWithShape="0">
              <a:srgbClr val="808080">
                <a:alpha val="20000"/>
              </a:srgbClr>
            </a:outerShdw>
          </a:effectLst>
        </p:spPr>
      </p:pic>
      <p:pic>
        <p:nvPicPr>
          <p:cNvPr id="11310" name="Picture 46" descr="card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441704" y="-28575"/>
            <a:ext cx="9585704" cy="6886575"/>
          </a:xfrm>
          <a:prstGeom prst="rect">
            <a:avLst/>
          </a:prstGeom>
          <a:noFill/>
          <a:effectLst>
            <a:outerShdw dist="35921" dir="2700000" algn="ctr" rotWithShape="0">
              <a:srgbClr val="808080">
                <a:alpha val="20000"/>
              </a:srgbClr>
            </a:outerShdw>
          </a:effectLst>
        </p:spPr>
      </p:pic>
      <p:pic>
        <p:nvPicPr>
          <p:cNvPr id="11312" name="Picture 48" descr="card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-441704" y="-28575"/>
            <a:ext cx="9585704" cy="6886575"/>
          </a:xfrm>
          <a:prstGeom prst="rect">
            <a:avLst/>
          </a:prstGeom>
          <a:noFill/>
          <a:effectLst>
            <a:outerShdw dist="35921" dir="2700000" algn="ctr" rotWithShape="0">
              <a:srgbClr val="808080">
                <a:alpha val="20000"/>
              </a:srgbClr>
            </a:outerShdw>
          </a:effectLst>
        </p:spPr>
      </p:pic>
      <p:pic>
        <p:nvPicPr>
          <p:cNvPr id="11314" name="Picture 50" descr="card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-441704" y="-28575"/>
            <a:ext cx="9585704" cy="6886575"/>
          </a:xfrm>
          <a:prstGeom prst="rect">
            <a:avLst/>
          </a:prstGeom>
          <a:noFill/>
          <a:effectLst>
            <a:outerShdw dist="35921" dir="2700000" algn="ctr" rotWithShape="0">
              <a:srgbClr val="808080">
                <a:alpha val="20000"/>
              </a:srgbClr>
            </a:outerShdw>
          </a:effectLst>
        </p:spPr>
      </p:pic>
      <p:pic>
        <p:nvPicPr>
          <p:cNvPr id="11311" name="Picture 47" descr="card3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-441704" y="-28575"/>
            <a:ext cx="9585704" cy="6886575"/>
          </a:xfrm>
          <a:prstGeom prst="rect">
            <a:avLst/>
          </a:prstGeom>
          <a:noFill/>
          <a:effectLst>
            <a:outerShdw dist="35921" dir="2700000" algn="ctr" rotWithShape="0">
              <a:srgbClr val="808080">
                <a:alpha val="20000"/>
              </a:srgbClr>
            </a:outerShdw>
          </a:effectLst>
        </p:spPr>
      </p:pic>
      <p:sp>
        <p:nvSpPr>
          <p:cNvPr id="14" name="Text Box 85"/>
          <p:cNvSpPr txBox="1">
            <a:spLocks noChangeArrowheads="1"/>
          </p:cNvSpPr>
          <p:nvPr/>
        </p:nvSpPr>
        <p:spPr bwMode="auto">
          <a:xfrm>
            <a:off x="4580845" y="223748"/>
            <a:ext cx="1486601" cy="646331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hr-HR" b="1" dirty="0">
                <a:solidFill>
                  <a:srgbClr val="F2FDF7"/>
                </a:solidFill>
              </a:rPr>
              <a:t>3. Korisne informacije</a:t>
            </a:r>
            <a:endParaRPr lang="en-US" b="1" dirty="0"/>
          </a:p>
        </p:txBody>
      </p:sp>
      <p:sp>
        <p:nvSpPr>
          <p:cNvPr id="15" name="Text Box 86"/>
          <p:cNvSpPr txBox="1">
            <a:spLocks noChangeArrowheads="1"/>
          </p:cNvSpPr>
          <p:nvPr/>
        </p:nvSpPr>
        <p:spPr bwMode="auto">
          <a:xfrm>
            <a:off x="3156839" y="223748"/>
            <a:ext cx="1486600" cy="646331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hr-HR" b="1" dirty="0">
                <a:solidFill>
                  <a:srgbClr val="F2FDF7"/>
                </a:solidFill>
              </a:rPr>
              <a:t>2. Odluka o upisu</a:t>
            </a:r>
            <a:endParaRPr lang="en-US" b="1" dirty="0"/>
          </a:p>
        </p:txBody>
      </p:sp>
      <p:sp>
        <p:nvSpPr>
          <p:cNvPr id="16" name="Text Box 84"/>
          <p:cNvSpPr txBox="1">
            <a:spLocks noChangeArrowheads="1"/>
          </p:cNvSpPr>
          <p:nvPr/>
        </p:nvSpPr>
        <p:spPr bwMode="auto">
          <a:xfrm>
            <a:off x="371444" y="442913"/>
            <a:ext cx="1131878" cy="40011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hr-HR" sz="2000" b="1" dirty="0">
                <a:solidFill>
                  <a:srgbClr val="F2FDF7"/>
                </a:solidFill>
              </a:rPr>
              <a:t>Upisi</a:t>
            </a:r>
            <a:endParaRPr lang="en-US" sz="2000" b="1" dirty="0"/>
          </a:p>
        </p:txBody>
      </p:sp>
      <p:sp>
        <p:nvSpPr>
          <p:cNvPr id="21" name="Text Box 87"/>
          <p:cNvSpPr txBox="1">
            <a:spLocks noChangeArrowheads="1"/>
          </p:cNvSpPr>
          <p:nvPr/>
        </p:nvSpPr>
        <p:spPr bwMode="auto">
          <a:xfrm>
            <a:off x="1691504" y="223748"/>
            <a:ext cx="1600954" cy="646331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hr-HR" b="1" dirty="0">
                <a:solidFill>
                  <a:srgbClr val="F2FDF7"/>
                </a:solidFill>
              </a:rPr>
              <a:t>1. Elementi i kriteriji</a:t>
            </a:r>
            <a:endParaRPr lang="en-US" b="1" dirty="0"/>
          </a:p>
        </p:txBody>
      </p:sp>
      <p:sp>
        <p:nvSpPr>
          <p:cNvPr id="22" name="TextBox 21"/>
          <p:cNvSpPr txBox="1"/>
          <p:nvPr/>
        </p:nvSpPr>
        <p:spPr>
          <a:xfrm>
            <a:off x="6007968" y="223747"/>
            <a:ext cx="141262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b="1" dirty="0">
                <a:solidFill>
                  <a:schemeClr val="bg1"/>
                </a:solidFill>
              </a:rPr>
              <a:t>4. Naši savjeti</a:t>
            </a:r>
            <a:endParaRPr lang="hr-HR" b="1" dirty="0">
              <a:solidFill>
                <a:schemeClr val="bg1"/>
              </a:solidFill>
            </a:endParaRPr>
          </a:p>
        </p:txBody>
      </p:sp>
      <p:sp>
        <p:nvSpPr>
          <p:cNvPr id="19" name="AutoShape 57"/>
          <p:cNvSpPr>
            <a:spLocks noChangeArrowheads="1"/>
          </p:cNvSpPr>
          <p:nvPr/>
        </p:nvSpPr>
        <p:spPr bwMode="auto">
          <a:xfrm>
            <a:off x="208351" y="1419225"/>
            <a:ext cx="8511787" cy="4876800"/>
          </a:xfrm>
          <a:prstGeom prst="roundRect">
            <a:avLst>
              <a:gd name="adj" fmla="val 16667"/>
            </a:avLst>
          </a:prstGeom>
          <a:solidFill>
            <a:srgbClr val="F2FDF7"/>
          </a:solidFill>
          <a:ln w="9525">
            <a:noFill/>
            <a:round/>
          </a:ln>
          <a:effectLst/>
        </p:spPr>
        <p:txBody>
          <a:bodyPr wrap="none" anchor="ctr"/>
          <a:lstStyle/>
          <a:p>
            <a:endParaRPr lang="hr-HR" dirty="0"/>
          </a:p>
        </p:txBody>
      </p:sp>
      <p:sp>
        <p:nvSpPr>
          <p:cNvPr id="12" name="TextBox 11"/>
          <p:cNvSpPr txBox="1"/>
          <p:nvPr/>
        </p:nvSpPr>
        <p:spPr>
          <a:xfrm>
            <a:off x="208127" y="1019115"/>
            <a:ext cx="821420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000" b="1" dirty="0">
                <a:solidFill>
                  <a:schemeClr val="bg1"/>
                </a:solidFill>
              </a:rPr>
              <a:t>LJETNI UPISNI  ROK - UČENICI S TEŠKOĆAMA U RAZVOJU</a:t>
            </a:r>
            <a:endParaRPr lang="hr-HR" sz="2000" b="1" dirty="0">
              <a:solidFill>
                <a:schemeClr val="bg1"/>
              </a:solidFill>
            </a:endParaRPr>
          </a:p>
        </p:txBody>
      </p:sp>
      <p:graphicFrame>
        <p:nvGraphicFramePr>
          <p:cNvPr id="18" name="Table 17"/>
          <p:cNvGraphicFramePr>
            <a:graphicFrameLocks noGrp="1"/>
          </p:cNvGraphicFramePr>
          <p:nvPr/>
        </p:nvGraphicFramePr>
        <p:xfrm>
          <a:off x="208126" y="1419224"/>
          <a:ext cx="8512175" cy="5311775"/>
        </p:xfrm>
        <a:graphic>
          <a:graphicData uri="http://schemas.openxmlformats.org/drawingml/2006/table">
            <a:tbl>
              <a:tblPr/>
              <a:tblGrid>
                <a:gridCol w="6480190"/>
                <a:gridCol w="2031822"/>
              </a:tblGrid>
              <a:tr h="281584">
                <a:tc>
                  <a:txBody>
                    <a:bodyPr/>
                    <a:lstStyle/>
                    <a:p>
                      <a:pPr marL="0" marR="0" algn="ctr" fontAlgn="t">
                        <a:spcBef>
                          <a:spcPts val="0"/>
                        </a:spcBef>
                      </a:pPr>
                      <a:r>
                        <a:rPr lang="hr-HR" sz="1400" b="1" dirty="0">
                          <a:effectLst/>
                          <a:latin typeface="Times New Roman" panose="02020603050405020304" pitchFamily="18" charset="0"/>
                        </a:rPr>
                        <a:t>Opis postupka</a:t>
                      </a:r>
                      <a:endParaRPr lang="hr-HR" sz="1400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fontAlgn="t">
                        <a:spcBef>
                          <a:spcPts val="0"/>
                        </a:spcBef>
                      </a:pPr>
                      <a:r>
                        <a:rPr lang="hr-HR" sz="1400" b="1">
                          <a:effectLst/>
                          <a:latin typeface="Times New Roman" panose="02020603050405020304" pitchFamily="18" charset="0"/>
                        </a:rPr>
                        <a:t>Datum</a:t>
                      </a:r>
                      <a:endParaRPr lang="hr-HR" sz="14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12068">
                <a:tc>
                  <a:txBody>
                    <a:bodyPr/>
                    <a:lstStyle/>
                    <a:p>
                      <a:pPr marL="0" marR="0" fontAlgn="ctr">
                        <a:spcBef>
                          <a:spcPts val="0"/>
                        </a:spcBef>
                      </a:pPr>
                      <a:r>
                        <a:rPr lang="hr-HR" sz="14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Kandidati s teškoćama u razvoju prijavljuju se u županijske upravne odjele za obrazovanje, odnosno Gradskom uredu za obrazovanje, sport i mlade Grada Zagreba te iskazuju svoj odabir s liste prioriteta redom kako bi željeli upisati obrazovne programe</a:t>
                      </a:r>
                      <a:endParaRPr lang="hr-HR" sz="14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 fontAlgn="ctr">
                        <a:spcBef>
                          <a:spcPts val="0"/>
                        </a:spcBef>
                      </a:pPr>
                      <a:r>
                        <a:rPr lang="hr-HR" sz="14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1. 6. do 12. 6. 2026.</a:t>
                      </a:r>
                      <a:endParaRPr lang="hr-HR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0040">
                <a:tc>
                  <a:txBody>
                    <a:bodyPr/>
                    <a:lstStyle/>
                    <a:p>
                      <a:pPr marL="0" marR="0" fontAlgn="ctr">
                        <a:spcBef>
                          <a:spcPts val="0"/>
                        </a:spcBef>
                      </a:pPr>
                      <a:r>
                        <a:rPr lang="hr-HR" sz="1400" b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Registracija kandidata s teškoćama u razvoju izvan redovitog sustava obrazovanja RH </a:t>
                      </a:r>
                      <a:r>
                        <a:rPr lang="hr-HR" sz="1400" b="0">
                          <a:effectLst/>
                          <a:latin typeface="Times New Roman" panose="02020603050405020304" pitchFamily="18" charset="0"/>
                        </a:rPr>
                        <a:t>putem </a:t>
                      </a:r>
                      <a:r>
                        <a:rPr lang="hr-HR" sz="1400" b="0" u="sng" strike="noStrike">
                          <a:solidFill>
                            <a:srgbClr val="0563C1"/>
                          </a:solidFill>
                          <a:effectLst/>
                          <a:latin typeface="Times New Roman" panose="02020603050405020304" pitchFamily="18" charset="0"/>
                          <a:hlinkClick r:id="rId6"/>
                        </a:rPr>
                        <a:t>srednje.e-upisi.hr</a:t>
                      </a:r>
                      <a:endParaRPr lang="hr-HR" sz="14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 fontAlgn="ctr">
                        <a:spcBef>
                          <a:spcPts val="0"/>
                        </a:spcBef>
                      </a:pPr>
                      <a:r>
                        <a:rPr lang="hr-HR" sz="1400" b="0" dirty="0">
                          <a:effectLst/>
                          <a:latin typeface="Times New Roman" panose="02020603050405020304" pitchFamily="18" charset="0"/>
                        </a:rPr>
                        <a:t>1. 6. do 12. 6. 2026.</a:t>
                      </a:r>
                      <a:endParaRPr lang="hr-HR" sz="1400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8052">
                <a:tc>
                  <a:txBody>
                    <a:bodyPr/>
                    <a:lstStyle/>
                    <a:p>
                      <a:pPr marL="0" marR="0" fontAlgn="ctr">
                        <a:spcBef>
                          <a:spcPts val="0"/>
                        </a:spcBef>
                      </a:pPr>
                      <a:r>
                        <a:rPr lang="hr-HR" sz="1400" b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Dostava osobnih dokumenata i svjedodžbi za kandidate s teškoćama u razvoju izvan redovitog sustava obrazovanja RH Središnjem prijavnom uredu</a:t>
                      </a:r>
                      <a:endParaRPr lang="hr-HR" sz="1400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 fontAlgn="ctr">
                        <a:spcBef>
                          <a:spcPts val="0"/>
                        </a:spcBef>
                      </a:pPr>
                      <a:r>
                        <a:rPr lang="hr-HR" sz="1400" b="0" dirty="0">
                          <a:effectLst/>
                          <a:latin typeface="Times New Roman" panose="02020603050405020304" pitchFamily="18" charset="0"/>
                        </a:rPr>
                        <a:t>1. 6. do 12. 6. 2026.</a:t>
                      </a:r>
                      <a:endParaRPr lang="hr-HR" sz="1400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2048">
                <a:tc>
                  <a:txBody>
                    <a:bodyPr/>
                    <a:lstStyle/>
                    <a:p>
                      <a:pPr marL="0" marR="0" fontAlgn="ctr">
                        <a:spcBef>
                          <a:spcPts val="0"/>
                        </a:spcBef>
                      </a:pPr>
                      <a:r>
                        <a:rPr lang="hr-HR" sz="1400" b="0">
                          <a:effectLst/>
                          <a:latin typeface="Times New Roman" panose="02020603050405020304" pitchFamily="18" charset="0"/>
                        </a:rPr>
                        <a:t>Upisna povjerenstva županijskih upravnih odjela i Gradskog ureda za obrazovanje, sport i mlade Grada Zagreba unose navedene odabire u sustav</a:t>
                      </a:r>
                      <a:endParaRPr lang="hr-HR" sz="14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 fontAlgn="ctr">
                        <a:spcBef>
                          <a:spcPts val="0"/>
                        </a:spcBef>
                      </a:pPr>
                      <a:r>
                        <a:rPr lang="hr-HR" sz="1400" b="0" dirty="0">
                          <a:effectLst/>
                          <a:latin typeface="Times New Roman" panose="02020603050405020304" pitchFamily="18" charset="0"/>
                        </a:rPr>
                        <a:t>1. 6. do 15. 6. 2026.</a:t>
                      </a:r>
                      <a:endParaRPr lang="hr-HR" sz="1400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4036">
                <a:tc>
                  <a:txBody>
                    <a:bodyPr/>
                    <a:lstStyle/>
                    <a:p>
                      <a:pPr marL="0" marR="0" fontAlgn="ctr">
                        <a:spcBef>
                          <a:spcPts val="0"/>
                        </a:spcBef>
                      </a:pPr>
                      <a:r>
                        <a:rPr lang="hr-HR" sz="1400" b="0">
                          <a:effectLst/>
                          <a:latin typeface="Times New Roman" panose="02020603050405020304" pitchFamily="18" charset="0"/>
                        </a:rPr>
                        <a:t>Dostava dokumenata kojima se ostvaruju dodatna prava za upis (dostavljaju se putem </a:t>
                      </a:r>
                      <a:r>
                        <a:rPr lang="hr-HR" sz="1400" b="0" u="sng" strike="noStrike">
                          <a:solidFill>
                            <a:srgbClr val="0563C1"/>
                          </a:solidFill>
                          <a:effectLst/>
                          <a:latin typeface="Times New Roman" panose="02020603050405020304" pitchFamily="18" charset="0"/>
                          <a:hlinkClick r:id="rId6"/>
                        </a:rPr>
                        <a:t>srednje.e-upisi.hr </a:t>
                      </a:r>
                      <a:r>
                        <a:rPr lang="hr-HR" sz="1400" b="0">
                          <a:effectLst/>
                          <a:latin typeface="Times New Roman" panose="02020603050405020304" pitchFamily="18" charset="0"/>
                        </a:rPr>
                        <a:t>)</a:t>
                      </a:r>
                      <a:endParaRPr lang="hr-HR" sz="14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 fontAlgn="ctr">
                        <a:spcBef>
                          <a:spcPts val="0"/>
                        </a:spcBef>
                      </a:pPr>
                      <a:r>
                        <a:rPr lang="hr-HR" sz="1400" b="0" dirty="0">
                          <a:effectLst/>
                          <a:latin typeface="Times New Roman" panose="02020603050405020304" pitchFamily="18" charset="0"/>
                        </a:rPr>
                        <a:t>1. 6. do 12. 6. 2026.</a:t>
                      </a:r>
                      <a:endParaRPr lang="hr-HR" sz="1400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4036">
                <a:tc>
                  <a:txBody>
                    <a:bodyPr/>
                    <a:lstStyle/>
                    <a:p>
                      <a:pPr marL="0" marR="0" fontAlgn="ctr">
                        <a:spcBef>
                          <a:spcPts val="0"/>
                        </a:spcBef>
                      </a:pPr>
                      <a:r>
                        <a:rPr lang="hr-HR" sz="1400" b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Provođenje dodatnih provjera za kandidate s teškoćama u razvoju i unos rezultata u sustav</a:t>
                      </a:r>
                      <a:endParaRPr lang="hr-HR" sz="14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 fontAlgn="ctr">
                        <a:spcBef>
                          <a:spcPts val="0"/>
                        </a:spcBef>
                      </a:pPr>
                      <a:r>
                        <a:rPr lang="hr-HR" sz="1400" b="0" dirty="0">
                          <a:effectLst/>
                          <a:latin typeface="Times New Roman" panose="02020603050405020304" pitchFamily="18" charset="0"/>
                        </a:rPr>
                        <a:t>15. 6. do 17. 6. 2026.</a:t>
                      </a:r>
                      <a:endParaRPr lang="hr-HR" sz="1400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4036">
                <a:tc>
                  <a:txBody>
                    <a:bodyPr/>
                    <a:lstStyle/>
                    <a:p>
                      <a:pPr marL="0" marR="0" fontAlgn="ctr">
                        <a:spcBef>
                          <a:spcPts val="0"/>
                        </a:spcBef>
                      </a:pPr>
                      <a:r>
                        <a:rPr lang="hr-HR" sz="1400" b="0">
                          <a:effectLst/>
                          <a:latin typeface="Times New Roman" panose="02020603050405020304" pitchFamily="18" charset="0"/>
                        </a:rPr>
                        <a:t>Mogućnost promjene prioritea na ljestvicama poretka</a:t>
                      </a:r>
                      <a:endParaRPr lang="hr-HR" sz="14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 fontAlgn="ctr">
                        <a:spcBef>
                          <a:spcPts val="0"/>
                        </a:spcBef>
                      </a:pPr>
                      <a:r>
                        <a:rPr lang="hr-HR" sz="1400" b="0" dirty="0">
                          <a:effectLst/>
                          <a:latin typeface="Times New Roman" panose="02020603050405020304" pitchFamily="18" charset="0"/>
                        </a:rPr>
                        <a:t>17. 6. do 22.6.2026.</a:t>
                      </a:r>
                      <a:endParaRPr lang="hr-HR" sz="1400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4036">
                <a:tc>
                  <a:txBody>
                    <a:bodyPr/>
                    <a:p>
                      <a:pPr marL="0" marR="0" fontAlgn="ctr">
                        <a:spcBef>
                          <a:spcPts val="0"/>
                        </a:spcBef>
                        <a:buNone/>
                      </a:pPr>
                      <a:r>
                        <a:rPr lang="hr-HR" sz="1400" b="1">
                          <a:effectLst/>
                          <a:latin typeface="Times New Roman" panose="02020603050405020304" pitchFamily="18" charset="0"/>
                        </a:rPr>
                        <a:t>Objava konačnih ljestvica poretka</a:t>
                      </a:r>
                      <a:endParaRPr lang="hr-HR" sz="1400" b="1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p>
                      <a:pPr marL="0" marR="0" algn="r" fontAlgn="ctr">
                        <a:spcBef>
                          <a:spcPts val="0"/>
                        </a:spcBef>
                        <a:buNone/>
                      </a:pPr>
                      <a:r>
                        <a:rPr lang="hr-HR" sz="1400" b="1" dirty="0">
                          <a:effectLst/>
                          <a:latin typeface="Times New Roman" panose="02020603050405020304" pitchFamily="18" charset="0"/>
                        </a:rPr>
                        <a:t>23 6. 2026.</a:t>
                      </a:r>
                      <a:endParaRPr lang="hr-HR" sz="1400" b="1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3052">
                <a:tc>
                  <a:txBody>
                    <a:bodyPr/>
                    <a:lstStyle/>
                    <a:p>
                      <a:pPr marL="0" marR="0" fontAlgn="ctr">
                        <a:spcBef>
                          <a:spcPts val="0"/>
                        </a:spcBef>
                      </a:pPr>
                      <a:r>
                        <a:rPr lang="hr-HR" sz="1400" b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Smanjenje upisnih kvota razrednih odjela pojedinih obrazovnih programa sukladno Državnom pedagoškom standardu  zbog upisanih učenika s teškoćama u razvoju</a:t>
                      </a:r>
                      <a:endParaRPr lang="hr-HR" sz="1400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 fontAlgn="ctr">
                        <a:spcBef>
                          <a:spcPts val="0"/>
                        </a:spcBef>
                      </a:pPr>
                      <a:r>
                        <a:rPr lang="hr-HR" sz="1400" b="0" dirty="0">
                          <a:effectLst/>
                          <a:latin typeface="Times New Roman" panose="02020603050405020304" pitchFamily="18" charset="0"/>
                        </a:rPr>
                        <a:t>24. 6. 2026.</a:t>
                      </a:r>
                      <a:endParaRPr lang="hr-HR" sz="1400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309" name="Picture 45" descr="card5"/>
          <p:cNvPicPr>
            <a:picLocks noChangeAspect="1" noChangeArrowheads="1"/>
          </p:cNvPicPr>
          <p:nvPr/>
        </p:nvPicPr>
        <p:blipFill>
          <a:blip r:embed="rId1" cstate="print"/>
          <a:srcRect/>
          <a:stretch>
            <a:fillRect/>
          </a:stretch>
        </p:blipFill>
        <p:spPr bwMode="auto">
          <a:xfrm>
            <a:off x="0" y="0"/>
            <a:ext cx="9182100" cy="6886575"/>
          </a:xfrm>
          <a:prstGeom prst="rect">
            <a:avLst/>
          </a:prstGeom>
          <a:noFill/>
          <a:effectLst>
            <a:outerShdw dist="35921" dir="2700000" algn="ctr" rotWithShape="0">
              <a:srgbClr val="808080">
                <a:alpha val="20000"/>
              </a:srgbClr>
            </a:outerShdw>
          </a:effectLst>
        </p:spPr>
      </p:pic>
      <p:pic>
        <p:nvPicPr>
          <p:cNvPr id="11310" name="Picture 46" descr="card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82100" cy="6886575"/>
          </a:xfrm>
          <a:prstGeom prst="rect">
            <a:avLst/>
          </a:prstGeom>
          <a:noFill/>
          <a:effectLst>
            <a:outerShdw dist="35921" dir="2700000" algn="ctr" rotWithShape="0">
              <a:srgbClr val="808080">
                <a:alpha val="20000"/>
              </a:srgbClr>
            </a:outerShdw>
          </a:effectLst>
        </p:spPr>
      </p:pic>
      <p:pic>
        <p:nvPicPr>
          <p:cNvPr id="11312" name="Picture 48" descr="card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82100" cy="6886575"/>
          </a:xfrm>
          <a:prstGeom prst="rect">
            <a:avLst/>
          </a:prstGeom>
          <a:noFill/>
          <a:effectLst>
            <a:outerShdw dist="35921" dir="2700000" algn="ctr" rotWithShape="0">
              <a:srgbClr val="808080">
                <a:alpha val="20000"/>
              </a:srgbClr>
            </a:outerShdw>
          </a:effectLst>
        </p:spPr>
      </p:pic>
      <p:pic>
        <p:nvPicPr>
          <p:cNvPr id="11314" name="Picture 50" descr="card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0"/>
            <a:ext cx="9182100" cy="6886575"/>
          </a:xfrm>
          <a:prstGeom prst="rect">
            <a:avLst/>
          </a:prstGeom>
          <a:noFill/>
          <a:effectLst>
            <a:outerShdw dist="35921" dir="2700000" algn="ctr" rotWithShape="0">
              <a:srgbClr val="808080">
                <a:alpha val="20000"/>
              </a:srgbClr>
            </a:outerShdw>
          </a:effectLst>
        </p:spPr>
      </p:pic>
      <p:pic>
        <p:nvPicPr>
          <p:cNvPr id="11311" name="Picture 47" descr="card3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0" y="0"/>
            <a:ext cx="9182100" cy="6886575"/>
          </a:xfrm>
          <a:prstGeom prst="rect">
            <a:avLst/>
          </a:prstGeom>
          <a:noFill/>
          <a:effectLst>
            <a:outerShdw dist="35921" dir="2700000" algn="ctr" rotWithShape="0">
              <a:srgbClr val="808080">
                <a:alpha val="20000"/>
              </a:srgbClr>
            </a:outerShdw>
          </a:effectLst>
        </p:spPr>
      </p:pic>
      <p:sp>
        <p:nvSpPr>
          <p:cNvPr id="14" name="Text Box 85"/>
          <p:cNvSpPr txBox="1">
            <a:spLocks noChangeArrowheads="1"/>
          </p:cNvSpPr>
          <p:nvPr/>
        </p:nvSpPr>
        <p:spPr bwMode="auto">
          <a:xfrm>
            <a:off x="4681538" y="252323"/>
            <a:ext cx="1424008" cy="646331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hr-HR" b="1" dirty="0">
                <a:solidFill>
                  <a:srgbClr val="F2FDF7"/>
                </a:solidFill>
              </a:rPr>
              <a:t>3. Korisne informacije</a:t>
            </a:r>
            <a:endParaRPr lang="en-US" b="1" dirty="0"/>
          </a:p>
        </p:txBody>
      </p:sp>
      <p:sp>
        <p:nvSpPr>
          <p:cNvPr id="15" name="Text Box 86"/>
          <p:cNvSpPr txBox="1">
            <a:spLocks noChangeArrowheads="1"/>
          </p:cNvSpPr>
          <p:nvPr/>
        </p:nvSpPr>
        <p:spPr bwMode="auto">
          <a:xfrm>
            <a:off x="3257531" y="252323"/>
            <a:ext cx="1424007" cy="646331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hr-HR" b="1" dirty="0">
                <a:solidFill>
                  <a:srgbClr val="F2FDF7"/>
                </a:solidFill>
              </a:rPr>
              <a:t>2. Odluka o upisu</a:t>
            </a:r>
            <a:endParaRPr lang="en-US" b="1" dirty="0"/>
          </a:p>
        </p:txBody>
      </p:sp>
      <p:sp>
        <p:nvSpPr>
          <p:cNvPr id="16" name="Text Box 84"/>
          <p:cNvSpPr txBox="1">
            <a:spLocks noChangeArrowheads="1"/>
          </p:cNvSpPr>
          <p:nvPr/>
        </p:nvSpPr>
        <p:spPr bwMode="auto">
          <a:xfrm>
            <a:off x="457200" y="471488"/>
            <a:ext cx="1084221" cy="40011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hr-HR" sz="2000" b="1" dirty="0">
                <a:solidFill>
                  <a:srgbClr val="F2FDF7"/>
                </a:solidFill>
              </a:rPr>
              <a:t>Upisi</a:t>
            </a:r>
            <a:endParaRPr lang="en-US" sz="2000" b="1" dirty="0"/>
          </a:p>
        </p:txBody>
      </p:sp>
      <p:sp>
        <p:nvSpPr>
          <p:cNvPr id="21" name="Text Box 87"/>
          <p:cNvSpPr txBox="1">
            <a:spLocks noChangeArrowheads="1"/>
          </p:cNvSpPr>
          <p:nvPr/>
        </p:nvSpPr>
        <p:spPr bwMode="auto">
          <a:xfrm>
            <a:off x="1797012" y="252323"/>
            <a:ext cx="1533546" cy="646331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hr-HR" b="1" dirty="0">
                <a:solidFill>
                  <a:srgbClr val="F2FDF7"/>
                </a:solidFill>
              </a:rPr>
              <a:t>1. Elementi i kriteriji</a:t>
            </a:r>
            <a:endParaRPr lang="en-US" b="1" dirty="0"/>
          </a:p>
        </p:txBody>
      </p:sp>
      <p:sp>
        <p:nvSpPr>
          <p:cNvPr id="22" name="TextBox 21"/>
          <p:cNvSpPr txBox="1"/>
          <p:nvPr/>
        </p:nvSpPr>
        <p:spPr>
          <a:xfrm>
            <a:off x="6105546" y="252322"/>
            <a:ext cx="135314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b="1" dirty="0">
                <a:solidFill>
                  <a:schemeClr val="bg1"/>
                </a:solidFill>
              </a:rPr>
              <a:t>4. Naši savjeti</a:t>
            </a:r>
            <a:endParaRPr lang="hr-HR" b="1" dirty="0">
              <a:solidFill>
                <a:schemeClr val="bg1"/>
              </a:solidFill>
            </a:endParaRPr>
          </a:p>
        </p:txBody>
      </p:sp>
      <p:sp>
        <p:nvSpPr>
          <p:cNvPr id="19" name="AutoShape 57"/>
          <p:cNvSpPr>
            <a:spLocks noChangeArrowheads="1"/>
          </p:cNvSpPr>
          <p:nvPr/>
        </p:nvSpPr>
        <p:spPr bwMode="auto">
          <a:xfrm>
            <a:off x="604838" y="1447800"/>
            <a:ext cx="8153400" cy="4876800"/>
          </a:xfrm>
          <a:prstGeom prst="roundRect">
            <a:avLst>
              <a:gd name="adj" fmla="val 16667"/>
            </a:avLst>
          </a:prstGeom>
          <a:solidFill>
            <a:srgbClr val="F2FDF7"/>
          </a:solidFill>
          <a:ln w="9525">
            <a:noFill/>
            <a:round/>
          </a:ln>
          <a:effectLst/>
        </p:spPr>
        <p:txBody>
          <a:bodyPr wrap="none" anchor="ctr"/>
          <a:lstStyle/>
          <a:p>
            <a:endParaRPr lang="hr-HR"/>
          </a:p>
        </p:txBody>
      </p:sp>
      <p:sp>
        <p:nvSpPr>
          <p:cNvPr id="12" name="TextBox 11"/>
          <p:cNvSpPr txBox="1"/>
          <p:nvPr/>
        </p:nvSpPr>
        <p:spPr>
          <a:xfrm>
            <a:off x="592083" y="1047690"/>
            <a:ext cx="783234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000" b="1" dirty="0">
                <a:solidFill>
                  <a:schemeClr val="bg1"/>
                </a:solidFill>
              </a:rPr>
              <a:t>JESENSKI UPISNI  ROK- UČENICI S TEŠKOĆAMA U RAZVOJU</a:t>
            </a:r>
            <a:endParaRPr lang="hr-HR" sz="2000" b="1" dirty="0">
              <a:solidFill>
                <a:schemeClr val="bg1"/>
              </a:solidFill>
            </a:endParaRPr>
          </a:p>
        </p:txBody>
      </p:sp>
      <p:graphicFrame>
        <p:nvGraphicFramePr>
          <p:cNvPr id="2" name="Table 17"/>
          <p:cNvGraphicFramePr>
            <a:graphicFrameLocks noGrp="1"/>
          </p:cNvGraphicFramePr>
          <p:nvPr/>
        </p:nvGraphicFramePr>
        <p:xfrm>
          <a:off x="592082" y="1419224"/>
          <a:ext cx="8166155" cy="4987476"/>
        </p:xfrm>
        <a:graphic>
          <a:graphicData uri="http://schemas.openxmlformats.org/drawingml/2006/table">
            <a:tbl>
              <a:tblPr/>
              <a:tblGrid>
                <a:gridCol w="6216890"/>
                <a:gridCol w="1949265"/>
              </a:tblGrid>
              <a:tr h="281584">
                <a:tc>
                  <a:txBody>
                    <a:bodyPr/>
                    <a:lstStyle/>
                    <a:p>
                      <a:pPr marL="0" marR="0" algn="ctr" fontAlgn="t">
                        <a:spcBef>
                          <a:spcPts val="0"/>
                        </a:spcBef>
                      </a:pPr>
                      <a:r>
                        <a:rPr lang="hr-HR" sz="1400" b="1">
                          <a:effectLst/>
                          <a:latin typeface="Times New Roman" panose="02020603050405020304" pitchFamily="18" charset="0"/>
                        </a:rPr>
                        <a:t>Opis postupka</a:t>
                      </a:r>
                      <a:endParaRPr lang="hr-HR" sz="14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fontAlgn="t">
                        <a:spcBef>
                          <a:spcPts val="0"/>
                        </a:spcBef>
                      </a:pPr>
                      <a:r>
                        <a:rPr lang="hr-HR" sz="1400" b="1">
                          <a:effectLst/>
                          <a:latin typeface="Times New Roman" panose="02020603050405020304" pitchFamily="18" charset="0"/>
                        </a:rPr>
                        <a:t>Datum</a:t>
                      </a:r>
                      <a:endParaRPr lang="hr-HR" sz="14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12068">
                <a:tc>
                  <a:txBody>
                    <a:bodyPr/>
                    <a:lstStyle/>
                    <a:p>
                      <a:pPr marL="0" marR="0" fontAlgn="ctr">
                        <a:spcBef>
                          <a:spcPts val="0"/>
                        </a:spcBef>
                      </a:pPr>
                      <a:r>
                        <a:rPr lang="hr-HR" sz="14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Kandidati s teškoćama u razvoju prijavljuju se u županijske upravne odjele za obrazovanje, odnosno Gradskom uredu za obrazovanje, sport i mlade Grada Zagreba te iskazuju svoj odabir s liste prioriteta redom kako bi željeli upisati obrazovne programe</a:t>
                      </a:r>
                      <a:endParaRPr lang="hr-HR" sz="14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 fontAlgn="ctr">
                        <a:spcBef>
                          <a:spcPts val="0"/>
                        </a:spcBef>
                      </a:pPr>
                      <a:r>
                        <a:rPr lang="hr-HR" sz="14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17. 8. do 19. 8. 2026.</a:t>
                      </a:r>
                      <a:endParaRPr lang="hr-HR" sz="1400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0040">
                <a:tc>
                  <a:txBody>
                    <a:bodyPr/>
                    <a:lstStyle/>
                    <a:p>
                      <a:pPr marL="0" marR="0" fontAlgn="ctr">
                        <a:spcBef>
                          <a:spcPts val="0"/>
                        </a:spcBef>
                      </a:pPr>
                      <a:r>
                        <a:rPr lang="hr-HR" sz="1400" b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Registracija kandidata s teškoćama u razvoju izvan redovitog sustava obrazovanja RH putem </a:t>
                      </a:r>
                      <a:r>
                        <a:rPr lang="hr-HR" sz="1400" b="0" u="sng" strike="noStrike">
                          <a:solidFill>
                            <a:srgbClr val="0563C1"/>
                          </a:solidFill>
                          <a:effectLst/>
                          <a:latin typeface="Times New Roman" panose="02020603050405020304" pitchFamily="18" charset="0"/>
                          <a:hlinkClick r:id="rId6"/>
                        </a:rPr>
                        <a:t>srednje.e-upisi.hr</a:t>
                      </a:r>
                      <a:endParaRPr lang="hr-HR" sz="14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 fontAlgn="ctr">
                        <a:spcBef>
                          <a:spcPts val="0"/>
                        </a:spcBef>
                      </a:pPr>
                      <a:r>
                        <a:rPr lang="hr-HR" sz="1400" b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17. 8. do 19. 8. 2026.</a:t>
                      </a:r>
                      <a:endParaRPr lang="hr-HR" sz="1400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8052">
                <a:tc>
                  <a:txBody>
                    <a:bodyPr/>
                    <a:lstStyle/>
                    <a:p>
                      <a:pPr marL="0" marR="0" fontAlgn="ctr">
                        <a:spcBef>
                          <a:spcPts val="0"/>
                        </a:spcBef>
                      </a:pPr>
                      <a:r>
                        <a:rPr lang="hr-HR" sz="1400" b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Dostava osobnih dokumenata i svjedodžbi za kandidate s teškoćama u razvoju izvan redovitog sustava obrazovanja RH Središnjem prijavnom uredu</a:t>
                      </a:r>
                      <a:endParaRPr lang="hr-HR" sz="14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 fontAlgn="ctr">
                        <a:spcBef>
                          <a:spcPts val="0"/>
                        </a:spcBef>
                      </a:pPr>
                      <a:r>
                        <a:rPr lang="hr-HR" sz="1400" b="0" dirty="0">
                          <a:effectLst/>
                          <a:latin typeface="Times New Roman" panose="02020603050405020304" pitchFamily="18" charset="0"/>
                        </a:rPr>
                        <a:t>17. 8. do 19. 8. 2026.</a:t>
                      </a:r>
                      <a:endParaRPr lang="hr-HR" sz="1400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2048">
                <a:tc>
                  <a:txBody>
                    <a:bodyPr/>
                    <a:lstStyle/>
                    <a:p>
                      <a:pPr marL="0" marR="0" fontAlgn="ctr">
                        <a:spcBef>
                          <a:spcPts val="0"/>
                        </a:spcBef>
                      </a:pPr>
                      <a:r>
                        <a:rPr lang="hr-HR" sz="1400" b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Upisna povjerenstva županijskih upravnih odjela i Gradskog ureda za obrazovanje, sport i mlade Grada Zagreba unose navedene odabire u sustav upisa</a:t>
                      </a:r>
                      <a:endParaRPr lang="hr-HR" sz="14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 fontAlgn="ctr">
                        <a:spcBef>
                          <a:spcPts val="0"/>
                        </a:spcBef>
                      </a:pPr>
                      <a:r>
                        <a:rPr lang="hr-HR" sz="1400" b="0" dirty="0">
                          <a:effectLst/>
                          <a:latin typeface="Times New Roman" panose="02020603050405020304" pitchFamily="18" charset="0"/>
                        </a:rPr>
                        <a:t>17. 8. do 19. 8. 2026.</a:t>
                      </a:r>
                      <a:endParaRPr lang="hr-HR" sz="1400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4036">
                <a:tc>
                  <a:txBody>
                    <a:bodyPr/>
                    <a:lstStyle/>
                    <a:p>
                      <a:pPr marL="0" marR="0" fontAlgn="ctr">
                        <a:spcBef>
                          <a:spcPts val="0"/>
                        </a:spcBef>
                      </a:pPr>
                      <a:r>
                        <a:rPr lang="hr-HR" sz="1400" b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Dostava dokumenata kojima se ostvaruju dodatna prava za upis (dostavljaju se putem </a:t>
                      </a:r>
                      <a:r>
                        <a:rPr lang="hr-HR" sz="1400" b="0" u="sng" strike="noStrike">
                          <a:solidFill>
                            <a:srgbClr val="0563C1"/>
                          </a:solidFill>
                          <a:effectLst/>
                          <a:latin typeface="Times New Roman" panose="02020603050405020304" pitchFamily="18" charset="0"/>
                          <a:hlinkClick r:id="rId6"/>
                        </a:rPr>
                        <a:t>srednje.e-upisi.hr </a:t>
                      </a:r>
                      <a:r>
                        <a:rPr lang="hr-HR" sz="1400" b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)</a:t>
                      </a:r>
                      <a:endParaRPr lang="hr-HR" sz="1400">
                        <a:effectLst/>
                        <a:latin typeface="Courier New" panose="02070309020205020404" pitchFamily="49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 fontAlgn="ctr">
                        <a:spcBef>
                          <a:spcPts val="0"/>
                        </a:spcBef>
                      </a:pPr>
                      <a:r>
                        <a:rPr lang="hr-HR" sz="1400" b="0" dirty="0">
                          <a:effectLst/>
                          <a:latin typeface="Times New Roman" panose="02020603050405020304" pitchFamily="18" charset="0"/>
                        </a:rPr>
                        <a:t>17. 8. do 21. 8. 2026.</a:t>
                      </a:r>
                      <a:endParaRPr lang="hr-HR" sz="1400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4036">
                <a:tc>
                  <a:txBody>
                    <a:bodyPr/>
                    <a:lstStyle/>
                    <a:p>
                      <a:pPr marL="0" marR="0" fontAlgn="ctr">
                        <a:spcBef>
                          <a:spcPts val="0"/>
                        </a:spcBef>
                      </a:pPr>
                      <a:r>
                        <a:rPr lang="hr-HR" sz="1400" b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Provođenje dodatnih provjera za kandidate s teškoćama u razvoju i unos rezultata u sustav upisa</a:t>
                      </a:r>
                      <a:endParaRPr lang="hr-HR" sz="1400">
                        <a:effectLst/>
                        <a:latin typeface="Courier New" panose="02070309020205020404" pitchFamily="49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 fontAlgn="ctr">
                        <a:spcBef>
                          <a:spcPts val="0"/>
                        </a:spcBef>
                      </a:pPr>
                      <a:r>
                        <a:rPr lang="hr-HR" sz="1400" b="0" dirty="0">
                          <a:effectLst/>
                          <a:latin typeface="Times New Roman" panose="02020603050405020304" pitchFamily="18" charset="0"/>
                        </a:rPr>
                        <a:t>19. 8. 2026.</a:t>
                      </a:r>
                      <a:endParaRPr lang="hr-HR" sz="1400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4036">
                <a:tc>
                  <a:txBody>
                    <a:bodyPr/>
                    <a:lstStyle/>
                    <a:p>
                      <a:pPr marL="0" marR="0" fontAlgn="ctr">
                        <a:spcBef>
                          <a:spcPts val="0"/>
                        </a:spcBef>
                      </a:pPr>
                      <a:r>
                        <a:rPr lang="hr-HR" sz="1400" b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Mogućnost promjene prioriteta na ljestvicama poretka</a:t>
                      </a:r>
                      <a:endParaRPr lang="hr-HR" sz="1400">
                        <a:effectLst/>
                        <a:latin typeface="Courier New" panose="02070309020205020404" pitchFamily="49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 fontAlgn="ctr">
                        <a:spcBef>
                          <a:spcPts val="0"/>
                        </a:spcBef>
                      </a:pPr>
                      <a:r>
                        <a:rPr lang="hr-HR" sz="1400" b="0" dirty="0">
                          <a:effectLst/>
                          <a:latin typeface="Times New Roman" panose="02020603050405020304" pitchFamily="18" charset="0"/>
                        </a:rPr>
                        <a:t>20. 8 do 23. 8. 2026.</a:t>
                      </a:r>
                      <a:endParaRPr lang="hr-HR" sz="1400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32">
                <a:tc>
                  <a:txBody>
                    <a:bodyPr/>
                    <a:lstStyle/>
                    <a:p>
                      <a:pPr marL="0" marR="0" fontAlgn="ctr">
                        <a:spcBef>
                          <a:spcPts val="0"/>
                        </a:spcBef>
                      </a:pPr>
                      <a:r>
                        <a:rPr lang="hr-HR" sz="1400" b="1">
                          <a:effectLst/>
                          <a:latin typeface="Times New Roman" panose="02020603050405020304" pitchFamily="18" charset="0"/>
                        </a:rPr>
                        <a:t>Objava konačnih ljestvica poretka</a:t>
                      </a:r>
                      <a:endParaRPr lang="hr-HR" sz="1400">
                        <a:effectLst/>
                        <a:latin typeface="Courier New" panose="02070309020205020404" pitchFamily="49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 fontAlgn="ctr">
                        <a:spcBef>
                          <a:spcPts val="0"/>
                        </a:spcBef>
                      </a:pPr>
                      <a:r>
                        <a:rPr lang="hr-HR" sz="1400" b="1" dirty="0">
                          <a:effectLst/>
                          <a:latin typeface="Times New Roman" panose="02020603050405020304" pitchFamily="18" charset="0"/>
                        </a:rPr>
                        <a:t>24. 8. 2026.</a:t>
                      </a:r>
                      <a:endParaRPr lang="hr-HR" sz="1400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3052">
                <a:tc>
                  <a:txBody>
                    <a:bodyPr/>
                    <a:lstStyle/>
                    <a:p>
                      <a:pPr marL="0" marR="0" fontAlgn="ctr">
                        <a:spcBef>
                          <a:spcPts val="0"/>
                        </a:spcBef>
                      </a:pPr>
                      <a:r>
                        <a:rPr lang="hr-HR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Dostava dokumenata koji su uvjet za upis u određeni program obrazovanja srednje škole.</a:t>
                      </a:r>
                      <a:endParaRPr lang="hr-HR" sz="14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fontAlgn="ctr">
                        <a:spcBef>
                          <a:spcPts val="0"/>
                        </a:spcBef>
                      </a:pPr>
                      <a:r>
                        <a:rPr lang="hr-HR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●</a:t>
                      </a:r>
                      <a:r>
                        <a:rPr lang="hr-HR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 </a:t>
                      </a:r>
                      <a:r>
                        <a:rPr lang="hr-HR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Upisnica (</a:t>
                      </a:r>
                      <a:r>
                        <a:rPr lang="hr-HR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 </a:t>
                      </a:r>
                      <a:r>
                        <a:rPr lang="hr-HR" sz="1400" b="1" u="sng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obvezno za sve učenike </a:t>
                      </a:r>
                      <a:r>
                        <a:rPr lang="hr-HR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)</a:t>
                      </a:r>
                      <a:endParaRPr lang="hr-HR" sz="14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 fontAlgn="ctr">
                        <a:spcBef>
                          <a:spcPts val="0"/>
                        </a:spcBef>
                      </a:pPr>
                      <a:r>
                        <a:rPr lang="hr-HR" sz="1400" b="0" dirty="0">
                          <a:effectLst/>
                          <a:latin typeface="Times New Roman" panose="02020603050405020304" pitchFamily="18" charset="0"/>
                        </a:rPr>
                        <a:t>31. 8. do 2. 9. 2026.</a:t>
                      </a:r>
                      <a:endParaRPr lang="hr-HR" sz="1400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309" name="Picture 45" descr="card5"/>
          <p:cNvPicPr>
            <a:picLocks noChangeAspect="1" noChangeArrowheads="1"/>
          </p:cNvPicPr>
          <p:nvPr/>
        </p:nvPicPr>
        <p:blipFill>
          <a:blip r:embed="rId1" cstate="print"/>
          <a:srcRect/>
          <a:stretch>
            <a:fillRect/>
          </a:stretch>
        </p:blipFill>
        <p:spPr bwMode="auto">
          <a:xfrm>
            <a:off x="0" y="0"/>
            <a:ext cx="9182100" cy="6886575"/>
          </a:xfrm>
          <a:prstGeom prst="rect">
            <a:avLst/>
          </a:prstGeom>
          <a:noFill/>
          <a:effectLst>
            <a:outerShdw dist="35921" dir="2700000" algn="ctr" rotWithShape="0">
              <a:srgbClr val="808080">
                <a:alpha val="20000"/>
              </a:srgbClr>
            </a:outerShdw>
          </a:effectLst>
        </p:spPr>
      </p:pic>
      <p:pic>
        <p:nvPicPr>
          <p:cNvPr id="11310" name="Picture 46" descr="card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82100" cy="6886575"/>
          </a:xfrm>
          <a:prstGeom prst="rect">
            <a:avLst/>
          </a:prstGeom>
          <a:noFill/>
          <a:effectLst>
            <a:outerShdw dist="35921" dir="2700000" algn="ctr" rotWithShape="0">
              <a:srgbClr val="808080">
                <a:alpha val="20000"/>
              </a:srgbClr>
            </a:outerShdw>
          </a:effectLst>
        </p:spPr>
      </p:pic>
      <p:pic>
        <p:nvPicPr>
          <p:cNvPr id="11312" name="Picture 48" descr="card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82100" cy="6886575"/>
          </a:xfrm>
          <a:prstGeom prst="rect">
            <a:avLst/>
          </a:prstGeom>
          <a:noFill/>
          <a:effectLst>
            <a:outerShdw dist="35921" dir="2700000" algn="ctr" rotWithShape="0">
              <a:srgbClr val="808080">
                <a:alpha val="20000"/>
              </a:srgbClr>
            </a:outerShdw>
          </a:effectLst>
        </p:spPr>
      </p:pic>
      <p:pic>
        <p:nvPicPr>
          <p:cNvPr id="11314" name="Picture 50" descr="card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0"/>
            <a:ext cx="9182100" cy="6886575"/>
          </a:xfrm>
          <a:prstGeom prst="rect">
            <a:avLst/>
          </a:prstGeom>
          <a:noFill/>
          <a:effectLst>
            <a:outerShdw dist="35921" dir="2700000" algn="ctr" rotWithShape="0">
              <a:srgbClr val="808080">
                <a:alpha val="20000"/>
              </a:srgbClr>
            </a:outerShdw>
          </a:effectLst>
        </p:spPr>
      </p:pic>
      <p:pic>
        <p:nvPicPr>
          <p:cNvPr id="11311" name="Picture 47" descr="card3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0" y="0"/>
            <a:ext cx="9182100" cy="6886575"/>
          </a:xfrm>
          <a:prstGeom prst="rect">
            <a:avLst/>
          </a:prstGeom>
          <a:noFill/>
          <a:effectLst>
            <a:outerShdw dist="35921" dir="2700000" algn="ctr" rotWithShape="0">
              <a:srgbClr val="808080">
                <a:alpha val="20000"/>
              </a:srgbClr>
            </a:outerShdw>
          </a:effectLst>
        </p:spPr>
      </p:pic>
      <p:sp>
        <p:nvSpPr>
          <p:cNvPr id="11321" name="AutoShape 57"/>
          <p:cNvSpPr>
            <a:spLocks noChangeArrowheads="1"/>
          </p:cNvSpPr>
          <p:nvPr/>
        </p:nvSpPr>
        <p:spPr bwMode="auto">
          <a:xfrm>
            <a:off x="533400" y="1504528"/>
            <a:ext cx="8153400" cy="4876800"/>
          </a:xfrm>
          <a:prstGeom prst="roundRect">
            <a:avLst>
              <a:gd name="adj" fmla="val 16667"/>
            </a:avLst>
          </a:prstGeom>
          <a:solidFill>
            <a:srgbClr val="F2FDF7"/>
          </a:solidFill>
          <a:ln w="9525">
            <a:noFill/>
            <a:round/>
          </a:ln>
          <a:effectLst/>
        </p:spPr>
        <p:txBody>
          <a:bodyPr wrap="none" anchor="ctr"/>
          <a:lstStyle/>
          <a:p>
            <a:endParaRPr lang="hr-HR"/>
          </a:p>
        </p:txBody>
      </p:sp>
      <p:sp>
        <p:nvSpPr>
          <p:cNvPr id="12" name="TextBox 11"/>
          <p:cNvSpPr txBox="1"/>
          <p:nvPr/>
        </p:nvSpPr>
        <p:spPr>
          <a:xfrm>
            <a:off x="251520" y="1676376"/>
            <a:ext cx="8435280" cy="53079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Clr>
                <a:schemeClr val="accent6">
                  <a:lumMod val="75000"/>
                </a:schemeClr>
              </a:buClr>
            </a:pPr>
            <a:r>
              <a:rPr lang="hr-HR" sz="2400" dirty="0"/>
              <a:t>	VAŽNO!!!!!!</a:t>
            </a:r>
            <a:endParaRPr lang="hr-HR" sz="2400" dirty="0"/>
          </a:p>
          <a:p>
            <a:pPr>
              <a:buClr>
                <a:schemeClr val="accent6">
                  <a:lumMod val="75000"/>
                </a:schemeClr>
              </a:buClr>
            </a:pPr>
            <a:r>
              <a:rPr lang="hr-HR" sz="2400" b="1" dirty="0"/>
              <a:t>	</a:t>
            </a:r>
            <a:r>
              <a:rPr lang="hr-HR" b="1" dirty="0"/>
              <a:t>Dostava ŠKOLI: </a:t>
            </a:r>
            <a:endParaRPr lang="hr-HR" b="1" dirty="0"/>
          </a:p>
          <a:p>
            <a:pPr marL="1200150" lvl="2" indent="-285750">
              <a:lnSpc>
                <a:spcPct val="150000"/>
              </a:lnSpc>
              <a:buClr>
                <a:schemeClr val="accent6">
                  <a:lumMod val="75000"/>
                </a:schemeClr>
              </a:buClr>
              <a:buFontTx/>
              <a:buChar char="-"/>
            </a:pPr>
            <a:r>
              <a:rPr lang="hr-HR" dirty="0"/>
              <a:t>potpisani obrazac (s mrežne stranice: </a:t>
            </a:r>
            <a:r>
              <a:rPr lang="en-US" altLang="en-US" dirty="0"/>
              <a:t>https:// srednje.e-upisi.hr</a:t>
            </a:r>
            <a:r>
              <a:rPr lang="hr-HR" altLang="en-US" dirty="0"/>
              <a:t>)</a:t>
            </a:r>
            <a:r>
              <a:rPr lang="en-US" altLang="en-US" dirty="0"/>
              <a:t> </a:t>
            </a:r>
            <a:r>
              <a:rPr lang="hr-HR" dirty="0"/>
              <a:t>o upisu u I. razred (</a:t>
            </a:r>
            <a:r>
              <a:rPr lang="hr-HR" b="1" dirty="0"/>
              <a:t>upisnice</a:t>
            </a:r>
            <a:r>
              <a:rPr lang="hr-HR" dirty="0"/>
              <a:t>) te</a:t>
            </a:r>
            <a:endParaRPr lang="hr-HR" dirty="0"/>
          </a:p>
          <a:p>
            <a:pPr lvl="2">
              <a:lnSpc>
                <a:spcPct val="150000"/>
              </a:lnSpc>
              <a:buClr>
                <a:schemeClr val="accent6">
                  <a:lumMod val="75000"/>
                </a:schemeClr>
              </a:buClr>
            </a:pPr>
            <a:r>
              <a:rPr lang="hr-HR" b="1" dirty="0"/>
              <a:t> dokumenata</a:t>
            </a:r>
            <a:r>
              <a:rPr lang="hr-HR" dirty="0"/>
              <a:t> kojima se potvrđuju ostvarena </a:t>
            </a:r>
            <a:r>
              <a:rPr lang="hr-HR" b="1" dirty="0"/>
              <a:t>dodatna prava za upis </a:t>
            </a:r>
            <a:r>
              <a:rPr lang="hr-HR" dirty="0"/>
              <a:t>u školu </a:t>
            </a:r>
            <a:r>
              <a:rPr lang="hr-HR" b="1" dirty="0">
                <a:solidFill>
                  <a:srgbClr val="FF0000"/>
                </a:solidFill>
              </a:rPr>
              <a:t>(8. 7. 2026. od 8 do 15 sati za ljetni rok)</a:t>
            </a:r>
            <a:endParaRPr lang="hr-HR" b="1" dirty="0">
              <a:solidFill>
                <a:srgbClr val="FF0000"/>
              </a:solidFill>
            </a:endParaRPr>
          </a:p>
          <a:p>
            <a:pPr lvl="2">
              <a:lnSpc>
                <a:spcPct val="150000"/>
              </a:lnSpc>
              <a:buClr>
                <a:schemeClr val="accent6">
                  <a:lumMod val="75000"/>
                </a:schemeClr>
              </a:buClr>
            </a:pPr>
            <a:r>
              <a:rPr lang="hr-HR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Nakon što učenik potvrdi svoj upis vlastoručnim potpisom i potpisom roditelja/skrbnika na obrascu (upisnici) i dostavi ga srednjoj školi, učenik je upisan u I. razred srednje škole u školskoj godini 2026./2027. </a:t>
            </a:r>
            <a:endParaRPr lang="hr-HR" i="1" dirty="0"/>
          </a:p>
          <a:p>
            <a:pPr lvl="1">
              <a:buClr>
                <a:schemeClr val="accent6">
                  <a:lumMod val="75000"/>
                </a:schemeClr>
              </a:buClr>
            </a:pPr>
            <a:endParaRPr lang="hr-HR" dirty="0"/>
          </a:p>
          <a:p>
            <a:pPr lvl="1" algn="ctr">
              <a:buClr>
                <a:schemeClr val="accent6">
                  <a:lumMod val="75000"/>
                </a:schemeClr>
              </a:buClr>
            </a:pPr>
            <a:r>
              <a:rPr lang="hr-HR" sz="2400" dirty="0">
                <a:solidFill>
                  <a:srgbClr val="FF0000"/>
                </a:solidFill>
              </a:rPr>
              <a:t>Nema upisa bez navedenih dokumenata!!!!</a:t>
            </a:r>
            <a:endParaRPr lang="hr-HR" sz="2400" dirty="0">
              <a:solidFill>
                <a:srgbClr val="FF0000"/>
              </a:solidFill>
            </a:endParaRPr>
          </a:p>
          <a:p>
            <a:pPr lvl="1" algn="ctr">
              <a:buClr>
                <a:schemeClr val="accent6">
                  <a:lumMod val="75000"/>
                </a:schemeClr>
              </a:buClr>
            </a:pPr>
            <a:r>
              <a:rPr lang="hr-HR" sz="2400" dirty="0">
                <a:solidFill>
                  <a:srgbClr val="FF0000"/>
                </a:solidFill>
              </a:rPr>
              <a:t>Nema upisa van navedenog roka!!!!</a:t>
            </a:r>
            <a:endParaRPr lang="hr-HR" sz="2400" dirty="0">
              <a:solidFill>
                <a:srgbClr val="FF0000"/>
              </a:solidFill>
            </a:endParaRPr>
          </a:p>
          <a:p>
            <a:pPr algn="ctr"/>
            <a:endParaRPr lang="hr-HR" sz="3600" b="1" dirty="0">
              <a:solidFill>
                <a:srgbClr val="969696"/>
              </a:solidFill>
            </a:endParaRPr>
          </a:p>
        </p:txBody>
      </p:sp>
      <p:sp>
        <p:nvSpPr>
          <p:cNvPr id="14" name="Text Box 85"/>
          <p:cNvSpPr txBox="1">
            <a:spLocks noChangeArrowheads="1"/>
          </p:cNvSpPr>
          <p:nvPr/>
        </p:nvSpPr>
        <p:spPr bwMode="auto">
          <a:xfrm>
            <a:off x="4681538" y="252323"/>
            <a:ext cx="1424008" cy="646331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hr-HR" b="1" dirty="0">
                <a:solidFill>
                  <a:srgbClr val="F2FDF7"/>
                </a:solidFill>
              </a:rPr>
              <a:t>3. Korisne informacije</a:t>
            </a:r>
            <a:endParaRPr lang="en-US" b="1" dirty="0"/>
          </a:p>
        </p:txBody>
      </p:sp>
      <p:sp>
        <p:nvSpPr>
          <p:cNvPr id="15" name="Text Box 86"/>
          <p:cNvSpPr txBox="1">
            <a:spLocks noChangeArrowheads="1"/>
          </p:cNvSpPr>
          <p:nvPr/>
        </p:nvSpPr>
        <p:spPr bwMode="auto">
          <a:xfrm>
            <a:off x="3257531" y="252323"/>
            <a:ext cx="1424007" cy="646331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hr-HR" b="1" dirty="0">
                <a:solidFill>
                  <a:srgbClr val="F2FDF7"/>
                </a:solidFill>
              </a:rPr>
              <a:t>2. Odluka o upisu</a:t>
            </a:r>
            <a:endParaRPr lang="en-US" b="1" dirty="0"/>
          </a:p>
        </p:txBody>
      </p:sp>
      <p:sp>
        <p:nvSpPr>
          <p:cNvPr id="16" name="Text Box 84"/>
          <p:cNvSpPr txBox="1">
            <a:spLocks noChangeArrowheads="1"/>
          </p:cNvSpPr>
          <p:nvPr/>
        </p:nvSpPr>
        <p:spPr bwMode="auto">
          <a:xfrm>
            <a:off x="457200" y="471488"/>
            <a:ext cx="1084221" cy="40011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hr-HR" sz="2000" b="1" dirty="0">
                <a:solidFill>
                  <a:srgbClr val="F2FDF7"/>
                </a:solidFill>
              </a:rPr>
              <a:t>Upisi</a:t>
            </a:r>
            <a:endParaRPr lang="en-US" sz="2000" b="1" dirty="0"/>
          </a:p>
        </p:txBody>
      </p:sp>
      <p:sp>
        <p:nvSpPr>
          <p:cNvPr id="21" name="Text Box 87"/>
          <p:cNvSpPr txBox="1">
            <a:spLocks noChangeArrowheads="1"/>
          </p:cNvSpPr>
          <p:nvPr/>
        </p:nvSpPr>
        <p:spPr bwMode="auto">
          <a:xfrm>
            <a:off x="1797012" y="252323"/>
            <a:ext cx="1533546" cy="646331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hr-HR" b="1" dirty="0">
                <a:solidFill>
                  <a:srgbClr val="F2FDF7"/>
                </a:solidFill>
              </a:rPr>
              <a:t>1. Elementi i kriteriji</a:t>
            </a:r>
            <a:endParaRPr lang="en-US" b="1" dirty="0"/>
          </a:p>
        </p:txBody>
      </p:sp>
      <p:sp>
        <p:nvSpPr>
          <p:cNvPr id="22" name="TextBox 21"/>
          <p:cNvSpPr txBox="1"/>
          <p:nvPr/>
        </p:nvSpPr>
        <p:spPr>
          <a:xfrm>
            <a:off x="6105546" y="252322"/>
            <a:ext cx="135314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b="1" dirty="0">
                <a:solidFill>
                  <a:schemeClr val="bg1"/>
                </a:solidFill>
              </a:rPr>
              <a:t>4. Naši savjeti</a:t>
            </a:r>
            <a:endParaRPr lang="hr-HR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31" name="Picture 83" descr="card5"/>
          <p:cNvPicPr>
            <a:picLocks noChangeAspect="1" noChangeArrowheads="1"/>
          </p:cNvPicPr>
          <p:nvPr/>
        </p:nvPicPr>
        <p:blipFill>
          <a:blip r:embed="rId1" cstate="print"/>
          <a:srcRect/>
          <a:stretch>
            <a:fillRect/>
          </a:stretch>
        </p:blipFill>
        <p:spPr bwMode="auto">
          <a:xfrm>
            <a:off x="-19050" y="-14288"/>
            <a:ext cx="9182100" cy="6886576"/>
          </a:xfrm>
          <a:prstGeom prst="rect">
            <a:avLst/>
          </a:prstGeom>
          <a:noFill/>
          <a:effectLst>
            <a:outerShdw dist="35921" dir="2700000" algn="ctr" rotWithShape="0">
              <a:srgbClr val="808080">
                <a:alpha val="20000"/>
              </a:srgbClr>
            </a:outerShdw>
          </a:effectLst>
        </p:spPr>
      </p:pic>
      <p:pic>
        <p:nvPicPr>
          <p:cNvPr id="2130" name="Picture 82" descr="card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9050" y="-14288"/>
            <a:ext cx="9182100" cy="6886576"/>
          </a:xfrm>
          <a:prstGeom prst="rect">
            <a:avLst/>
          </a:prstGeom>
          <a:noFill/>
          <a:effectLst>
            <a:outerShdw dist="35921" dir="2700000" algn="ctr" rotWithShape="0">
              <a:srgbClr val="808080">
                <a:alpha val="20000"/>
              </a:srgbClr>
            </a:outerShdw>
          </a:effectLst>
        </p:spPr>
      </p:pic>
      <p:pic>
        <p:nvPicPr>
          <p:cNvPr id="2128" name="Picture 80" descr="card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-19050" y="-14288"/>
            <a:ext cx="9182100" cy="6886576"/>
          </a:xfrm>
          <a:prstGeom prst="rect">
            <a:avLst/>
          </a:prstGeom>
          <a:noFill/>
          <a:effectLst>
            <a:outerShdw dist="35921" dir="2700000" algn="ctr" rotWithShape="0">
              <a:srgbClr val="808080">
                <a:alpha val="20000"/>
              </a:srgbClr>
            </a:outerShdw>
          </a:effectLst>
        </p:spPr>
      </p:pic>
      <p:pic>
        <p:nvPicPr>
          <p:cNvPr id="2127" name="Picture 79" descr="card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-19050" y="-14288"/>
            <a:ext cx="9182100" cy="6886576"/>
          </a:xfrm>
          <a:prstGeom prst="rect">
            <a:avLst/>
          </a:prstGeom>
          <a:noFill/>
          <a:effectLst>
            <a:outerShdw dist="35921" dir="2700000" algn="ctr" rotWithShape="0">
              <a:srgbClr val="808080">
                <a:alpha val="20000"/>
              </a:srgbClr>
            </a:outerShdw>
          </a:effectLst>
        </p:spPr>
      </p:pic>
      <p:pic>
        <p:nvPicPr>
          <p:cNvPr id="2126" name="Picture 78" descr="card1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0" y="-1192"/>
            <a:ext cx="9182100" cy="6886576"/>
          </a:xfrm>
          <a:prstGeom prst="rect">
            <a:avLst/>
          </a:prstGeom>
          <a:noFill/>
          <a:effectLst>
            <a:outerShdw dist="35921" dir="2700000" algn="ctr" rotWithShape="0">
              <a:srgbClr val="808080">
                <a:alpha val="20000"/>
              </a:srgbClr>
            </a:outerShdw>
          </a:effectLst>
        </p:spPr>
      </p:pic>
      <p:sp>
        <p:nvSpPr>
          <p:cNvPr id="2133" name="Text Box 85"/>
          <p:cNvSpPr txBox="1">
            <a:spLocks noChangeArrowheads="1"/>
          </p:cNvSpPr>
          <p:nvPr/>
        </p:nvSpPr>
        <p:spPr bwMode="auto">
          <a:xfrm>
            <a:off x="4681538" y="252323"/>
            <a:ext cx="1424008" cy="646331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hr-HR" b="1" dirty="0">
                <a:solidFill>
                  <a:srgbClr val="F2FDF7"/>
                </a:solidFill>
              </a:rPr>
              <a:t>3. Korisne informacije</a:t>
            </a:r>
            <a:endParaRPr lang="en-US" b="1" dirty="0"/>
          </a:p>
        </p:txBody>
      </p:sp>
      <p:sp>
        <p:nvSpPr>
          <p:cNvPr id="2134" name="Text Box 86"/>
          <p:cNvSpPr txBox="1">
            <a:spLocks noChangeArrowheads="1"/>
          </p:cNvSpPr>
          <p:nvPr/>
        </p:nvSpPr>
        <p:spPr bwMode="auto">
          <a:xfrm>
            <a:off x="3257531" y="252323"/>
            <a:ext cx="1424007" cy="646331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hr-HR" b="1" dirty="0">
                <a:solidFill>
                  <a:srgbClr val="F2FDF7"/>
                </a:solidFill>
              </a:rPr>
              <a:t>2. Odluka o upisu</a:t>
            </a:r>
            <a:endParaRPr lang="en-US" b="1" dirty="0"/>
          </a:p>
        </p:txBody>
      </p:sp>
      <p:sp>
        <p:nvSpPr>
          <p:cNvPr id="2132" name="Text Box 84"/>
          <p:cNvSpPr txBox="1">
            <a:spLocks noChangeArrowheads="1"/>
          </p:cNvSpPr>
          <p:nvPr/>
        </p:nvSpPr>
        <p:spPr bwMode="auto">
          <a:xfrm>
            <a:off x="457200" y="471488"/>
            <a:ext cx="1084221" cy="40011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hr-HR" sz="2000" b="1" dirty="0">
                <a:solidFill>
                  <a:srgbClr val="F2FDF7"/>
                </a:solidFill>
              </a:rPr>
              <a:t>Upisi</a:t>
            </a:r>
            <a:endParaRPr lang="en-US" sz="2000" b="1" dirty="0"/>
          </a:p>
        </p:txBody>
      </p:sp>
      <p:sp>
        <p:nvSpPr>
          <p:cNvPr id="2135" name="Text Box 87"/>
          <p:cNvSpPr txBox="1">
            <a:spLocks noChangeArrowheads="1"/>
          </p:cNvSpPr>
          <p:nvPr/>
        </p:nvSpPr>
        <p:spPr bwMode="auto">
          <a:xfrm>
            <a:off x="1797012" y="252323"/>
            <a:ext cx="1533546" cy="646331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hr-HR" b="1" dirty="0">
                <a:solidFill>
                  <a:srgbClr val="F2FDF7"/>
                </a:solidFill>
              </a:rPr>
              <a:t>1. Elementi i kriteriji</a:t>
            </a:r>
            <a:endParaRPr lang="en-US" b="1" dirty="0"/>
          </a:p>
        </p:txBody>
      </p:sp>
      <p:sp>
        <p:nvSpPr>
          <p:cNvPr id="2139" name="AutoShape 91"/>
          <p:cNvSpPr>
            <a:spLocks noChangeArrowheads="1"/>
          </p:cNvSpPr>
          <p:nvPr/>
        </p:nvSpPr>
        <p:spPr bwMode="auto">
          <a:xfrm>
            <a:off x="604838" y="1468524"/>
            <a:ext cx="8153400" cy="4876800"/>
          </a:xfrm>
          <a:prstGeom prst="roundRect">
            <a:avLst>
              <a:gd name="adj" fmla="val 16667"/>
            </a:avLst>
          </a:prstGeom>
          <a:solidFill>
            <a:srgbClr val="F2FDF7"/>
          </a:solidFill>
          <a:ln w="9525">
            <a:noFill/>
            <a:round/>
          </a:ln>
          <a:effectLst/>
        </p:spPr>
        <p:txBody>
          <a:bodyPr wrap="none" anchor="ctr"/>
          <a:lstStyle/>
          <a:p>
            <a:endParaRPr lang="hr-HR" dirty="0"/>
          </a:p>
        </p:txBody>
      </p:sp>
      <p:sp>
        <p:nvSpPr>
          <p:cNvPr id="15" name="TextBox 14"/>
          <p:cNvSpPr txBox="1"/>
          <p:nvPr/>
        </p:nvSpPr>
        <p:spPr>
          <a:xfrm>
            <a:off x="847674" y="1785915"/>
            <a:ext cx="7631217" cy="30149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800" dirty="0"/>
              <a:t>Ključni dokumenti važni za upis:</a:t>
            </a:r>
            <a:endParaRPr lang="hr-HR" sz="2800" dirty="0"/>
          </a:p>
          <a:p>
            <a:endParaRPr lang="hr-HR" dirty="0"/>
          </a:p>
          <a:p>
            <a:endParaRPr lang="hr-HR" dirty="0"/>
          </a:p>
          <a:p>
            <a:pPr marL="342900" indent="-342900">
              <a:buFont typeface="+mj-lt"/>
              <a:buAutoNum type="arabicPeriod"/>
            </a:pPr>
            <a:r>
              <a:rPr lang="hr-HR" b="1" dirty="0">
                <a:hlinkClick r:id="rId6"/>
              </a:rPr>
              <a:t>Pravilnik o elementima i kriterijima</a:t>
            </a:r>
            <a:r>
              <a:rPr lang="hr-HR" dirty="0">
                <a:hlinkClick r:id="rId6"/>
              </a:rPr>
              <a:t> </a:t>
            </a:r>
            <a:r>
              <a:rPr lang="hr-HR" dirty="0"/>
              <a:t>za izbor kandidata za upis u I. razred srednje škole</a:t>
            </a:r>
            <a:endParaRPr lang="hr-HR" dirty="0"/>
          </a:p>
          <a:p>
            <a:pPr marL="342900" indent="-342900">
              <a:buFont typeface="+mj-lt"/>
              <a:buAutoNum type="arabicPeriod"/>
            </a:pPr>
            <a:endParaRPr lang="hr-HR" dirty="0"/>
          </a:p>
          <a:p>
            <a:pPr marL="342900" indent="-342900">
              <a:buAutoNum type="arabicPeriod" startAt="2"/>
            </a:pPr>
            <a:r>
              <a:rPr lang="hr-HR" b="1" dirty="0">
                <a:hlinkClick r:id="rId7"/>
              </a:rPr>
              <a:t>Odluka o upisu </a:t>
            </a:r>
            <a:r>
              <a:rPr lang="hr-HR" dirty="0"/>
              <a:t>učenika u I. razred srednje škole u šk. god. 2026./2027. </a:t>
            </a:r>
            <a:endParaRPr lang="hr-HR" dirty="0"/>
          </a:p>
          <a:p>
            <a:pPr marL="342900" indent="-342900">
              <a:buAutoNum type="arabicPeriod" startAt="2"/>
            </a:pPr>
            <a:endParaRPr lang="hr-HR" b="1" dirty="0"/>
          </a:p>
          <a:p>
            <a:pPr marL="342900" indent="-342900">
              <a:buAutoNum type="arabicPeriod" startAt="2"/>
            </a:pPr>
            <a:r>
              <a:rPr lang="hr-HR" b="1" dirty="0">
                <a:hlinkClick r:id="rId8"/>
              </a:rPr>
              <a:t>Kalendar i Hodogrami</a:t>
            </a:r>
            <a:endParaRPr lang="hr-HR" b="1" dirty="0"/>
          </a:p>
        </p:txBody>
      </p:sp>
      <p:sp>
        <p:nvSpPr>
          <p:cNvPr id="16" name="TextBox 15"/>
          <p:cNvSpPr txBox="1"/>
          <p:nvPr/>
        </p:nvSpPr>
        <p:spPr>
          <a:xfrm>
            <a:off x="6105546" y="252322"/>
            <a:ext cx="135314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b="1" dirty="0">
                <a:solidFill>
                  <a:schemeClr val="bg1"/>
                </a:solidFill>
              </a:rPr>
              <a:t>4. Naši savjeti</a:t>
            </a:r>
            <a:endParaRPr lang="hr-HR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47" descr="card3"/>
          <p:cNvPicPr>
            <a:picLocks noChangeAspect="1" noChangeArrowheads="1"/>
          </p:cNvPicPr>
          <p:nvPr/>
        </p:nvPicPr>
        <p:blipFill>
          <a:blip r:embed="rId1" cstate="print"/>
          <a:srcRect/>
          <a:stretch>
            <a:fillRect/>
          </a:stretch>
        </p:blipFill>
        <p:spPr bwMode="auto">
          <a:xfrm>
            <a:off x="0" y="0"/>
            <a:ext cx="9182100" cy="6886575"/>
          </a:xfrm>
          <a:prstGeom prst="rect">
            <a:avLst/>
          </a:prstGeom>
          <a:noFill/>
          <a:effectLst>
            <a:outerShdw dist="35921" dir="2700000" algn="ctr" rotWithShape="0">
              <a:srgbClr val="808080">
                <a:alpha val="20000"/>
              </a:srgbClr>
            </a:outerShdw>
          </a:effectLst>
        </p:spPr>
      </p:pic>
      <p:pic>
        <p:nvPicPr>
          <p:cNvPr id="12337" name="Picture 49" descr="card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82100" cy="6886575"/>
          </a:xfrm>
          <a:prstGeom prst="rect">
            <a:avLst/>
          </a:prstGeom>
          <a:noFill/>
          <a:effectLst>
            <a:outerShdw dist="35921" dir="2700000" algn="ctr" rotWithShape="0">
              <a:srgbClr val="808080">
                <a:alpha val="20000"/>
              </a:srgbClr>
            </a:outerShdw>
          </a:effectLst>
        </p:spPr>
      </p:pic>
      <p:pic>
        <p:nvPicPr>
          <p:cNvPr id="12338" name="Picture 50" descr="card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82100" cy="6886575"/>
          </a:xfrm>
          <a:prstGeom prst="rect">
            <a:avLst/>
          </a:prstGeom>
          <a:noFill/>
          <a:effectLst>
            <a:outerShdw dist="35921" dir="2700000" algn="ctr" rotWithShape="0">
              <a:srgbClr val="808080">
                <a:alpha val="20000"/>
              </a:srgbClr>
            </a:outerShdw>
          </a:effectLst>
        </p:spPr>
      </p:pic>
      <p:pic>
        <p:nvPicPr>
          <p:cNvPr id="12339" name="Picture 51" descr="card3"/>
          <p:cNvPicPr>
            <a:picLocks noChangeAspect="1" noChangeArrowheads="1"/>
          </p:cNvPicPr>
          <p:nvPr/>
        </p:nvPicPr>
        <p:blipFill>
          <a:blip r:embed="rId1" cstate="print"/>
          <a:srcRect/>
          <a:stretch>
            <a:fillRect/>
          </a:stretch>
        </p:blipFill>
        <p:spPr bwMode="auto">
          <a:xfrm>
            <a:off x="0" y="0"/>
            <a:ext cx="9182100" cy="6886575"/>
          </a:xfrm>
          <a:prstGeom prst="rect">
            <a:avLst/>
          </a:prstGeom>
          <a:noFill/>
          <a:effectLst>
            <a:outerShdw dist="35921" dir="2700000" algn="ctr" rotWithShape="0">
              <a:srgbClr val="808080">
                <a:alpha val="20000"/>
              </a:srgbClr>
            </a:outerShdw>
          </a:effectLst>
        </p:spPr>
      </p:pic>
      <p:pic>
        <p:nvPicPr>
          <p:cNvPr id="12335" name="Picture 47" descr="card5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0"/>
            <a:ext cx="9182100" cy="6886574"/>
          </a:xfrm>
          <a:prstGeom prst="rect">
            <a:avLst/>
          </a:prstGeom>
          <a:noFill/>
          <a:effectLst>
            <a:outerShdw dist="35921" dir="2700000" algn="ctr" rotWithShape="0">
              <a:srgbClr val="808080">
                <a:alpha val="20000"/>
              </a:srgbClr>
            </a:outerShdw>
          </a:effectLst>
        </p:spPr>
      </p:pic>
      <p:pic>
        <p:nvPicPr>
          <p:cNvPr id="12336" name="Picture 48" descr="card4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0" y="0"/>
            <a:ext cx="9182100" cy="6886575"/>
          </a:xfrm>
          <a:prstGeom prst="rect">
            <a:avLst/>
          </a:prstGeom>
          <a:noFill/>
          <a:effectLst>
            <a:outerShdw dist="35921" dir="2700000" algn="ctr" rotWithShape="0">
              <a:srgbClr val="808080">
                <a:alpha val="20000"/>
              </a:srgbClr>
            </a:outerShdw>
          </a:effectLst>
        </p:spPr>
      </p:pic>
      <p:sp>
        <p:nvSpPr>
          <p:cNvPr id="12345" name="AutoShape 57"/>
          <p:cNvSpPr>
            <a:spLocks noChangeArrowheads="1"/>
          </p:cNvSpPr>
          <p:nvPr/>
        </p:nvSpPr>
        <p:spPr bwMode="auto">
          <a:xfrm>
            <a:off x="533400" y="1447800"/>
            <a:ext cx="8153400" cy="4876800"/>
          </a:xfrm>
          <a:prstGeom prst="roundRect">
            <a:avLst>
              <a:gd name="adj" fmla="val 16667"/>
            </a:avLst>
          </a:prstGeom>
          <a:solidFill>
            <a:srgbClr val="F2FDF7"/>
          </a:solidFill>
          <a:ln w="9525">
            <a:noFill/>
            <a:round/>
          </a:ln>
          <a:effectLst/>
        </p:spPr>
        <p:txBody>
          <a:bodyPr wrap="none" anchor="ctr"/>
          <a:lstStyle/>
          <a:p>
            <a:endParaRPr lang="hr-HR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738135" y="1447800"/>
            <a:ext cx="7229574" cy="4876799"/>
          </a:xfrm>
        </p:spPr>
        <p:txBody>
          <a:bodyPr/>
          <a:lstStyle/>
          <a:p>
            <a:pPr marL="342900" marR="0" lvl="0" indent="-34290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hr-HR" sz="4000" b="1" i="0" u="none" strike="noStrike" kern="0" cap="none" spc="0" normalizeH="0" baseline="0" noProof="0" dirty="0">
                <a:ln>
                  <a:noFill/>
                </a:ln>
                <a:solidFill>
                  <a:srgbClr val="996633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3. Korisne informacije</a:t>
            </a:r>
            <a:endParaRPr kumimoji="0" lang="hr-HR" sz="4000" b="1" i="0" u="none" strike="noStrike" kern="0" cap="none" spc="0" normalizeH="0" baseline="0" noProof="0" dirty="0">
              <a:ln>
                <a:noFill/>
              </a:ln>
              <a:solidFill>
                <a:srgbClr val="996633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L="0" indent="0">
              <a:buNone/>
            </a:pPr>
            <a:endParaRPr lang="hr-HR" sz="2000" dirty="0">
              <a:latin typeface="+mj-lt"/>
            </a:endParaRPr>
          </a:p>
          <a:p>
            <a:r>
              <a:rPr lang="hr-HR" sz="2400" dirty="0">
                <a:latin typeface="+mj-lt"/>
              </a:rPr>
              <a:t>Provjeriti jesu li osobni podaci, ocjene iz osnovne škole te rezultati natjecanja ispravno uneseni</a:t>
            </a:r>
            <a:endParaRPr lang="hr-HR" sz="2400" dirty="0">
              <a:latin typeface="+mj-lt"/>
            </a:endParaRPr>
          </a:p>
          <a:p>
            <a:pPr>
              <a:buNone/>
            </a:pPr>
            <a:endParaRPr lang="hr-HR" sz="2400" dirty="0">
              <a:latin typeface="+mj-lt"/>
            </a:endParaRPr>
          </a:p>
          <a:p>
            <a:r>
              <a:rPr lang="hr-HR" sz="2400" dirty="0">
                <a:latin typeface="+mj-lt"/>
              </a:rPr>
              <a:t>Kontinuirano pratiti bodovno stanje</a:t>
            </a:r>
            <a:endParaRPr lang="hr-HR" sz="2400" dirty="0">
              <a:latin typeface="+mj-lt"/>
            </a:endParaRPr>
          </a:p>
          <a:p>
            <a:pPr>
              <a:buNone/>
            </a:pPr>
            <a:endParaRPr lang="hr-HR" sz="2400" dirty="0">
              <a:latin typeface="+mj-lt"/>
            </a:endParaRPr>
          </a:p>
          <a:p>
            <a:r>
              <a:rPr lang="hr-HR" sz="2400" dirty="0">
                <a:latin typeface="+mj-lt"/>
              </a:rPr>
              <a:t>Voditi računa o ključnim datumima</a:t>
            </a:r>
            <a:endParaRPr lang="hr-HR" sz="1800" dirty="0">
              <a:latin typeface="+mj-lt"/>
            </a:endParaRPr>
          </a:p>
          <a:p>
            <a:pPr lvl="1"/>
            <a:r>
              <a:rPr lang="hr-HR" sz="1800" dirty="0">
                <a:latin typeface="+mj-lt"/>
              </a:rPr>
              <a:t>Upisnice</a:t>
            </a:r>
            <a:endParaRPr lang="hr-HR" sz="1800" dirty="0">
              <a:latin typeface="+mj-lt"/>
            </a:endParaRPr>
          </a:p>
          <a:p>
            <a:pPr lvl="1"/>
            <a:r>
              <a:rPr lang="hr-HR" sz="1800" dirty="0">
                <a:latin typeface="+mj-lt"/>
              </a:rPr>
              <a:t>Dodatne provjere znanja</a:t>
            </a:r>
            <a:endParaRPr lang="hr-HR" sz="1800" dirty="0">
              <a:latin typeface="+mj-lt"/>
            </a:endParaRPr>
          </a:p>
          <a:p>
            <a:endParaRPr lang="hr-HR" sz="2000" dirty="0">
              <a:latin typeface="+mj-lt"/>
            </a:endParaRPr>
          </a:p>
          <a:p>
            <a:pPr>
              <a:buNone/>
            </a:pPr>
            <a:r>
              <a:rPr lang="hr-HR" sz="2000" dirty="0">
                <a:latin typeface="+mj-lt"/>
              </a:rPr>
              <a:t> </a:t>
            </a:r>
            <a:endParaRPr lang="hr-HR" sz="2000" dirty="0">
              <a:latin typeface="+mj-lt"/>
            </a:endParaRPr>
          </a:p>
          <a:p>
            <a:pPr lvl="1"/>
            <a:endParaRPr lang="hr-HR" sz="1600" dirty="0">
              <a:latin typeface="+mj-lt"/>
            </a:endParaRPr>
          </a:p>
          <a:p>
            <a:pPr>
              <a:buNone/>
            </a:pPr>
            <a:r>
              <a:rPr lang="hr-HR" sz="2000" dirty="0">
                <a:latin typeface="+mj-lt"/>
              </a:rPr>
              <a:t> </a:t>
            </a:r>
            <a:endParaRPr lang="en-US" sz="2000" dirty="0">
              <a:latin typeface="+mj-lt"/>
            </a:endParaRPr>
          </a:p>
        </p:txBody>
      </p:sp>
      <p:sp>
        <p:nvSpPr>
          <p:cNvPr id="14" name="Text Box 85"/>
          <p:cNvSpPr txBox="1">
            <a:spLocks noChangeArrowheads="1"/>
          </p:cNvSpPr>
          <p:nvPr/>
        </p:nvSpPr>
        <p:spPr bwMode="auto">
          <a:xfrm>
            <a:off x="4681538" y="252323"/>
            <a:ext cx="1424008" cy="646331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hr-HR" b="1" dirty="0">
                <a:solidFill>
                  <a:srgbClr val="F2FDF7"/>
                </a:solidFill>
              </a:rPr>
              <a:t>3. Korisne informacije</a:t>
            </a:r>
            <a:endParaRPr lang="en-US" b="1" dirty="0"/>
          </a:p>
        </p:txBody>
      </p:sp>
      <p:sp>
        <p:nvSpPr>
          <p:cNvPr id="15" name="Text Box 86"/>
          <p:cNvSpPr txBox="1">
            <a:spLocks noChangeArrowheads="1"/>
          </p:cNvSpPr>
          <p:nvPr/>
        </p:nvSpPr>
        <p:spPr bwMode="auto">
          <a:xfrm>
            <a:off x="3257531" y="252323"/>
            <a:ext cx="1424007" cy="646331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hr-HR" b="1" dirty="0">
                <a:solidFill>
                  <a:srgbClr val="F2FDF7"/>
                </a:solidFill>
              </a:rPr>
              <a:t>2. Odluka o upisu</a:t>
            </a:r>
            <a:endParaRPr lang="en-US" b="1" dirty="0"/>
          </a:p>
        </p:txBody>
      </p:sp>
      <p:sp>
        <p:nvSpPr>
          <p:cNvPr id="16" name="Text Box 84"/>
          <p:cNvSpPr txBox="1">
            <a:spLocks noChangeArrowheads="1"/>
          </p:cNvSpPr>
          <p:nvPr/>
        </p:nvSpPr>
        <p:spPr bwMode="auto">
          <a:xfrm>
            <a:off x="457200" y="471488"/>
            <a:ext cx="1084221" cy="40011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hr-HR" sz="2000" b="1" dirty="0">
                <a:solidFill>
                  <a:srgbClr val="F2FDF7"/>
                </a:solidFill>
              </a:rPr>
              <a:t>Upisi</a:t>
            </a:r>
            <a:endParaRPr lang="en-US" sz="2000" b="1" dirty="0"/>
          </a:p>
        </p:txBody>
      </p:sp>
      <p:sp>
        <p:nvSpPr>
          <p:cNvPr id="17" name="Text Box 87"/>
          <p:cNvSpPr txBox="1">
            <a:spLocks noChangeArrowheads="1"/>
          </p:cNvSpPr>
          <p:nvPr/>
        </p:nvSpPr>
        <p:spPr bwMode="auto">
          <a:xfrm>
            <a:off x="1797012" y="252323"/>
            <a:ext cx="1533546" cy="646331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hr-HR" b="1" dirty="0">
                <a:solidFill>
                  <a:srgbClr val="F2FDF7"/>
                </a:solidFill>
              </a:rPr>
              <a:t>1. Elementi i kriteriji</a:t>
            </a:r>
            <a:endParaRPr lang="en-US" b="1" dirty="0"/>
          </a:p>
        </p:txBody>
      </p:sp>
      <p:sp>
        <p:nvSpPr>
          <p:cNvPr id="18" name="TextBox 17"/>
          <p:cNvSpPr txBox="1"/>
          <p:nvPr/>
        </p:nvSpPr>
        <p:spPr>
          <a:xfrm>
            <a:off x="6105546" y="252322"/>
            <a:ext cx="135314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b="1" dirty="0">
                <a:solidFill>
                  <a:schemeClr val="bg1"/>
                </a:solidFill>
              </a:rPr>
              <a:t>4. Naši savjeti</a:t>
            </a:r>
            <a:endParaRPr lang="hr-HR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47" descr="card3"/>
          <p:cNvPicPr>
            <a:picLocks noChangeAspect="1" noChangeArrowheads="1"/>
          </p:cNvPicPr>
          <p:nvPr/>
        </p:nvPicPr>
        <p:blipFill>
          <a:blip r:embed="rId1" cstate="print"/>
          <a:srcRect/>
          <a:stretch>
            <a:fillRect/>
          </a:stretch>
        </p:blipFill>
        <p:spPr bwMode="auto">
          <a:xfrm>
            <a:off x="0" y="0"/>
            <a:ext cx="9182100" cy="6886575"/>
          </a:xfrm>
          <a:prstGeom prst="rect">
            <a:avLst/>
          </a:prstGeom>
          <a:noFill/>
          <a:effectLst>
            <a:outerShdw dist="35921" dir="2700000" algn="ctr" rotWithShape="0">
              <a:srgbClr val="808080">
                <a:alpha val="20000"/>
              </a:srgbClr>
            </a:outerShdw>
          </a:effectLst>
        </p:spPr>
      </p:pic>
      <p:pic>
        <p:nvPicPr>
          <p:cNvPr id="12337" name="Picture 49" descr="card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82100" cy="6886575"/>
          </a:xfrm>
          <a:prstGeom prst="rect">
            <a:avLst/>
          </a:prstGeom>
          <a:noFill/>
          <a:effectLst>
            <a:outerShdw dist="35921" dir="2700000" algn="ctr" rotWithShape="0">
              <a:srgbClr val="808080">
                <a:alpha val="20000"/>
              </a:srgbClr>
            </a:outerShdw>
          </a:effectLst>
        </p:spPr>
      </p:pic>
      <p:pic>
        <p:nvPicPr>
          <p:cNvPr id="12338" name="Picture 50" descr="card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82100" cy="6886575"/>
          </a:xfrm>
          <a:prstGeom prst="rect">
            <a:avLst/>
          </a:prstGeom>
          <a:noFill/>
          <a:effectLst>
            <a:outerShdw dist="35921" dir="2700000" algn="ctr" rotWithShape="0">
              <a:srgbClr val="808080">
                <a:alpha val="20000"/>
              </a:srgbClr>
            </a:outerShdw>
          </a:effectLst>
        </p:spPr>
      </p:pic>
      <p:pic>
        <p:nvPicPr>
          <p:cNvPr id="12339" name="Picture 51" descr="card3"/>
          <p:cNvPicPr>
            <a:picLocks noChangeAspect="1" noChangeArrowheads="1"/>
          </p:cNvPicPr>
          <p:nvPr/>
        </p:nvPicPr>
        <p:blipFill>
          <a:blip r:embed="rId1" cstate="print"/>
          <a:srcRect/>
          <a:stretch>
            <a:fillRect/>
          </a:stretch>
        </p:blipFill>
        <p:spPr bwMode="auto">
          <a:xfrm>
            <a:off x="0" y="0"/>
            <a:ext cx="9182100" cy="6886575"/>
          </a:xfrm>
          <a:prstGeom prst="rect">
            <a:avLst/>
          </a:prstGeom>
          <a:noFill/>
          <a:effectLst>
            <a:outerShdw dist="35921" dir="2700000" algn="ctr" rotWithShape="0">
              <a:srgbClr val="808080">
                <a:alpha val="20000"/>
              </a:srgbClr>
            </a:outerShdw>
          </a:effectLst>
        </p:spPr>
      </p:pic>
      <p:pic>
        <p:nvPicPr>
          <p:cNvPr id="12336" name="Picture 48" descr="card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-38100" y="-28575"/>
            <a:ext cx="9182100" cy="6886575"/>
          </a:xfrm>
          <a:prstGeom prst="rect">
            <a:avLst/>
          </a:prstGeom>
          <a:noFill/>
          <a:effectLst>
            <a:outerShdw dist="35921" dir="2700000" algn="ctr" rotWithShape="0">
              <a:srgbClr val="808080">
                <a:alpha val="20000"/>
              </a:srgbClr>
            </a:outerShdw>
          </a:effectLst>
        </p:spPr>
      </p:pic>
      <p:sp>
        <p:nvSpPr>
          <p:cNvPr id="1229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738134" y="1447800"/>
            <a:ext cx="7948665" cy="4876799"/>
          </a:xfrm>
        </p:spPr>
        <p:txBody>
          <a:bodyPr/>
          <a:lstStyle/>
          <a:p>
            <a:pPr>
              <a:buNone/>
            </a:pPr>
            <a:endParaRPr lang="hr-HR" sz="2000" dirty="0">
              <a:latin typeface="+mj-lt"/>
            </a:endParaRPr>
          </a:p>
          <a:p>
            <a:pPr lvl="1">
              <a:buNone/>
            </a:pPr>
            <a:endParaRPr lang="hr-HR" sz="1600" dirty="0">
              <a:latin typeface="+mj-lt"/>
            </a:endParaRPr>
          </a:p>
          <a:p>
            <a:pPr>
              <a:buNone/>
            </a:pPr>
            <a:r>
              <a:rPr lang="hr-HR" sz="2000" dirty="0">
                <a:latin typeface="+mj-lt"/>
              </a:rPr>
              <a:t> </a:t>
            </a:r>
            <a:endParaRPr lang="en-US" sz="2000" dirty="0">
              <a:latin typeface="+mj-lt"/>
            </a:endParaRPr>
          </a:p>
        </p:txBody>
      </p:sp>
      <p:sp>
        <p:nvSpPr>
          <p:cNvPr id="14" name="Text Box 85"/>
          <p:cNvSpPr txBox="1">
            <a:spLocks noChangeArrowheads="1"/>
          </p:cNvSpPr>
          <p:nvPr/>
        </p:nvSpPr>
        <p:spPr bwMode="auto">
          <a:xfrm>
            <a:off x="4681538" y="252323"/>
            <a:ext cx="1424008" cy="646331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hr-HR" b="1" dirty="0">
                <a:solidFill>
                  <a:srgbClr val="F2FDF7"/>
                </a:solidFill>
              </a:rPr>
              <a:t>3. Korisne informacije</a:t>
            </a:r>
            <a:endParaRPr lang="en-US" b="1" dirty="0"/>
          </a:p>
        </p:txBody>
      </p:sp>
      <p:sp>
        <p:nvSpPr>
          <p:cNvPr id="15" name="Text Box 86"/>
          <p:cNvSpPr txBox="1">
            <a:spLocks noChangeArrowheads="1"/>
          </p:cNvSpPr>
          <p:nvPr/>
        </p:nvSpPr>
        <p:spPr bwMode="auto">
          <a:xfrm>
            <a:off x="3257531" y="252323"/>
            <a:ext cx="1424007" cy="646331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hr-HR" b="1" dirty="0">
                <a:solidFill>
                  <a:srgbClr val="F2FDF7"/>
                </a:solidFill>
              </a:rPr>
              <a:t>2. Odluka o upisu</a:t>
            </a:r>
            <a:endParaRPr lang="en-US" b="1" dirty="0"/>
          </a:p>
        </p:txBody>
      </p:sp>
      <p:sp>
        <p:nvSpPr>
          <p:cNvPr id="16" name="Text Box 84"/>
          <p:cNvSpPr txBox="1">
            <a:spLocks noChangeArrowheads="1"/>
          </p:cNvSpPr>
          <p:nvPr/>
        </p:nvSpPr>
        <p:spPr bwMode="auto">
          <a:xfrm>
            <a:off x="457200" y="471488"/>
            <a:ext cx="1084221" cy="40011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hr-HR" sz="2000" b="1" dirty="0">
                <a:solidFill>
                  <a:srgbClr val="F2FDF7"/>
                </a:solidFill>
              </a:rPr>
              <a:t>Upisi</a:t>
            </a:r>
            <a:endParaRPr lang="en-US" sz="2000" b="1" dirty="0"/>
          </a:p>
        </p:txBody>
      </p:sp>
      <p:sp>
        <p:nvSpPr>
          <p:cNvPr id="17" name="Text Box 87"/>
          <p:cNvSpPr txBox="1">
            <a:spLocks noChangeArrowheads="1"/>
          </p:cNvSpPr>
          <p:nvPr/>
        </p:nvSpPr>
        <p:spPr bwMode="auto">
          <a:xfrm>
            <a:off x="1797012" y="252323"/>
            <a:ext cx="1533546" cy="646331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hr-HR" b="1" dirty="0">
                <a:solidFill>
                  <a:srgbClr val="F2FDF7"/>
                </a:solidFill>
              </a:rPr>
              <a:t>1. Elementi i kriteriji</a:t>
            </a:r>
            <a:endParaRPr lang="en-US" b="1" dirty="0"/>
          </a:p>
        </p:txBody>
      </p:sp>
      <p:sp>
        <p:nvSpPr>
          <p:cNvPr id="18" name="TextBox 17"/>
          <p:cNvSpPr txBox="1"/>
          <p:nvPr/>
        </p:nvSpPr>
        <p:spPr>
          <a:xfrm>
            <a:off x="6105546" y="252322"/>
            <a:ext cx="135314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b="1" dirty="0">
                <a:solidFill>
                  <a:schemeClr val="bg1"/>
                </a:solidFill>
              </a:rPr>
              <a:t>4. Naši savjeti</a:t>
            </a:r>
            <a:endParaRPr lang="hr-HR" b="1" dirty="0">
              <a:solidFill>
                <a:schemeClr val="bg1"/>
              </a:solidFill>
            </a:endParaRPr>
          </a:p>
        </p:txBody>
      </p:sp>
      <p:pic>
        <p:nvPicPr>
          <p:cNvPr id="12335" name="Picture 47" descr="card5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-38100" y="-28575"/>
            <a:ext cx="9182100" cy="6886574"/>
          </a:xfrm>
          <a:prstGeom prst="rect">
            <a:avLst/>
          </a:prstGeom>
          <a:noFill/>
          <a:effectLst>
            <a:outerShdw dist="35921" dir="2700000" algn="ctr" rotWithShape="0">
              <a:srgbClr val="808080">
                <a:alpha val="20000"/>
              </a:srgbClr>
            </a:outerShdw>
          </a:effectLst>
        </p:spPr>
      </p:pic>
      <p:sp>
        <p:nvSpPr>
          <p:cNvPr id="19" name="AutoShape 57"/>
          <p:cNvSpPr>
            <a:spLocks noChangeArrowheads="1"/>
          </p:cNvSpPr>
          <p:nvPr/>
        </p:nvSpPr>
        <p:spPr bwMode="auto">
          <a:xfrm>
            <a:off x="533400" y="1447800"/>
            <a:ext cx="8153400" cy="4876800"/>
          </a:xfrm>
          <a:prstGeom prst="roundRect">
            <a:avLst>
              <a:gd name="adj" fmla="val 16667"/>
            </a:avLst>
          </a:prstGeom>
          <a:solidFill>
            <a:srgbClr val="F2FDF7"/>
          </a:solidFill>
          <a:ln w="9525">
            <a:noFill/>
            <a:round/>
          </a:ln>
          <a:effectLst/>
        </p:spPr>
        <p:txBody>
          <a:bodyPr wrap="none" anchor="ctr"/>
          <a:lstStyle/>
          <a:p>
            <a:endParaRPr lang="hr-HR"/>
          </a:p>
        </p:txBody>
      </p:sp>
      <p:sp>
        <p:nvSpPr>
          <p:cNvPr id="20" name="TextBox 19"/>
          <p:cNvSpPr txBox="1"/>
          <p:nvPr/>
        </p:nvSpPr>
        <p:spPr>
          <a:xfrm>
            <a:off x="6105546" y="252323"/>
            <a:ext cx="135314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b="1" dirty="0">
                <a:solidFill>
                  <a:schemeClr val="bg1"/>
                </a:solidFill>
              </a:rPr>
              <a:t>4. O Gimnaziji</a:t>
            </a:r>
            <a:endParaRPr lang="hr-HR" b="1" dirty="0">
              <a:solidFill>
                <a:schemeClr val="bg1"/>
              </a:solidFill>
            </a:endParaRPr>
          </a:p>
        </p:txBody>
      </p:sp>
      <p:sp>
        <p:nvSpPr>
          <p:cNvPr id="22" name="TextBox 20"/>
          <p:cNvSpPr txBox="1"/>
          <p:nvPr/>
        </p:nvSpPr>
        <p:spPr>
          <a:xfrm>
            <a:off x="467359" y="2925008"/>
            <a:ext cx="8153399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r-HR" sz="4400" b="1" dirty="0">
                <a:solidFill>
                  <a:srgbClr val="FF0000"/>
                </a:solidFill>
                <a:hlinkClick r:id="rId6" tooltip="" action="ppaction://hlinkfile"/>
              </a:rPr>
              <a:t>Nastavni plan Gimnazije Pula</a:t>
            </a:r>
            <a:endParaRPr lang="hr-HR" sz="44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47" descr="card3"/>
          <p:cNvPicPr>
            <a:picLocks noChangeAspect="1" noChangeArrowheads="1"/>
          </p:cNvPicPr>
          <p:nvPr/>
        </p:nvPicPr>
        <p:blipFill>
          <a:blip r:embed="rId1" cstate="print"/>
          <a:srcRect/>
          <a:stretch>
            <a:fillRect/>
          </a:stretch>
        </p:blipFill>
        <p:spPr bwMode="auto">
          <a:xfrm>
            <a:off x="0" y="0"/>
            <a:ext cx="9182100" cy="6886575"/>
          </a:xfrm>
          <a:prstGeom prst="rect">
            <a:avLst/>
          </a:prstGeom>
          <a:noFill/>
          <a:effectLst>
            <a:outerShdw dist="35921" dir="2700000" algn="ctr" rotWithShape="0">
              <a:srgbClr val="808080">
                <a:alpha val="20000"/>
              </a:srgbClr>
            </a:outerShdw>
          </a:effectLst>
        </p:spPr>
      </p:pic>
      <p:pic>
        <p:nvPicPr>
          <p:cNvPr id="12337" name="Picture 49" descr="card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82100" cy="6886575"/>
          </a:xfrm>
          <a:prstGeom prst="rect">
            <a:avLst/>
          </a:prstGeom>
          <a:noFill/>
          <a:effectLst>
            <a:outerShdw dist="35921" dir="2700000" algn="ctr" rotWithShape="0">
              <a:srgbClr val="808080">
                <a:alpha val="20000"/>
              </a:srgbClr>
            </a:outerShdw>
          </a:effectLst>
        </p:spPr>
      </p:pic>
      <p:pic>
        <p:nvPicPr>
          <p:cNvPr id="12338" name="Picture 50" descr="card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82100" cy="6886575"/>
          </a:xfrm>
          <a:prstGeom prst="rect">
            <a:avLst/>
          </a:prstGeom>
          <a:noFill/>
          <a:effectLst>
            <a:outerShdw dist="35921" dir="2700000" algn="ctr" rotWithShape="0">
              <a:srgbClr val="808080">
                <a:alpha val="20000"/>
              </a:srgbClr>
            </a:outerShdw>
          </a:effectLst>
        </p:spPr>
      </p:pic>
      <p:pic>
        <p:nvPicPr>
          <p:cNvPr id="12339" name="Picture 51" descr="card3"/>
          <p:cNvPicPr>
            <a:picLocks noChangeAspect="1" noChangeArrowheads="1"/>
          </p:cNvPicPr>
          <p:nvPr/>
        </p:nvPicPr>
        <p:blipFill>
          <a:blip r:embed="rId1" cstate="print"/>
          <a:srcRect/>
          <a:stretch>
            <a:fillRect/>
          </a:stretch>
        </p:blipFill>
        <p:spPr bwMode="auto">
          <a:xfrm>
            <a:off x="0" y="0"/>
            <a:ext cx="9182100" cy="6886575"/>
          </a:xfrm>
          <a:prstGeom prst="rect">
            <a:avLst/>
          </a:prstGeom>
          <a:noFill/>
          <a:effectLst>
            <a:outerShdw dist="35921" dir="2700000" algn="ctr" rotWithShape="0">
              <a:srgbClr val="808080">
                <a:alpha val="20000"/>
              </a:srgbClr>
            </a:outerShdw>
          </a:effectLst>
        </p:spPr>
      </p:pic>
      <p:pic>
        <p:nvPicPr>
          <p:cNvPr id="12336" name="Picture 48" descr="card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-38100" y="-28575"/>
            <a:ext cx="9182100" cy="6886575"/>
          </a:xfrm>
          <a:prstGeom prst="rect">
            <a:avLst/>
          </a:prstGeom>
          <a:noFill/>
          <a:effectLst>
            <a:outerShdw dist="35921" dir="2700000" algn="ctr" rotWithShape="0">
              <a:srgbClr val="808080">
                <a:alpha val="20000"/>
              </a:srgbClr>
            </a:outerShdw>
          </a:effectLst>
        </p:spPr>
      </p:pic>
      <p:sp>
        <p:nvSpPr>
          <p:cNvPr id="1229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738134" y="1447800"/>
            <a:ext cx="7948665" cy="4876799"/>
          </a:xfrm>
        </p:spPr>
        <p:txBody>
          <a:bodyPr/>
          <a:lstStyle/>
          <a:p>
            <a:pPr>
              <a:buNone/>
            </a:pPr>
            <a:endParaRPr lang="hr-HR" sz="2000" dirty="0">
              <a:latin typeface="+mj-lt"/>
            </a:endParaRPr>
          </a:p>
          <a:p>
            <a:pPr lvl="1">
              <a:buNone/>
            </a:pPr>
            <a:endParaRPr lang="hr-HR" sz="1600" dirty="0">
              <a:latin typeface="+mj-lt"/>
            </a:endParaRPr>
          </a:p>
          <a:p>
            <a:pPr>
              <a:buNone/>
            </a:pPr>
            <a:r>
              <a:rPr lang="hr-HR" sz="2000" dirty="0">
                <a:latin typeface="+mj-lt"/>
              </a:rPr>
              <a:t> </a:t>
            </a:r>
            <a:endParaRPr lang="en-US" sz="2000" dirty="0">
              <a:latin typeface="+mj-lt"/>
            </a:endParaRPr>
          </a:p>
        </p:txBody>
      </p:sp>
      <p:sp>
        <p:nvSpPr>
          <p:cNvPr id="14" name="Text Box 85"/>
          <p:cNvSpPr txBox="1">
            <a:spLocks noChangeArrowheads="1"/>
          </p:cNvSpPr>
          <p:nvPr/>
        </p:nvSpPr>
        <p:spPr bwMode="auto">
          <a:xfrm>
            <a:off x="4681538" y="252323"/>
            <a:ext cx="1424008" cy="646331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hr-HR" b="1" dirty="0">
                <a:solidFill>
                  <a:srgbClr val="F2FDF7"/>
                </a:solidFill>
              </a:rPr>
              <a:t>3. Korisne informacije</a:t>
            </a:r>
            <a:endParaRPr lang="en-US" b="1" dirty="0"/>
          </a:p>
        </p:txBody>
      </p:sp>
      <p:sp>
        <p:nvSpPr>
          <p:cNvPr id="15" name="Text Box 86"/>
          <p:cNvSpPr txBox="1">
            <a:spLocks noChangeArrowheads="1"/>
          </p:cNvSpPr>
          <p:nvPr/>
        </p:nvSpPr>
        <p:spPr bwMode="auto">
          <a:xfrm>
            <a:off x="3257531" y="252323"/>
            <a:ext cx="1424007" cy="646331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hr-HR" b="1" dirty="0">
                <a:solidFill>
                  <a:srgbClr val="F2FDF7"/>
                </a:solidFill>
              </a:rPr>
              <a:t>2. Odluka o upisu</a:t>
            </a:r>
            <a:endParaRPr lang="en-US" b="1" dirty="0"/>
          </a:p>
        </p:txBody>
      </p:sp>
      <p:sp>
        <p:nvSpPr>
          <p:cNvPr id="16" name="Text Box 84"/>
          <p:cNvSpPr txBox="1">
            <a:spLocks noChangeArrowheads="1"/>
          </p:cNvSpPr>
          <p:nvPr/>
        </p:nvSpPr>
        <p:spPr bwMode="auto">
          <a:xfrm>
            <a:off x="457200" y="471488"/>
            <a:ext cx="1084221" cy="40011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hr-HR" sz="2000" b="1" dirty="0">
                <a:solidFill>
                  <a:srgbClr val="F2FDF7"/>
                </a:solidFill>
              </a:rPr>
              <a:t>Upisi</a:t>
            </a:r>
            <a:endParaRPr lang="en-US" sz="2000" b="1" dirty="0"/>
          </a:p>
        </p:txBody>
      </p:sp>
      <p:sp>
        <p:nvSpPr>
          <p:cNvPr id="17" name="Text Box 87"/>
          <p:cNvSpPr txBox="1">
            <a:spLocks noChangeArrowheads="1"/>
          </p:cNvSpPr>
          <p:nvPr/>
        </p:nvSpPr>
        <p:spPr bwMode="auto">
          <a:xfrm>
            <a:off x="1797012" y="252323"/>
            <a:ext cx="1533546" cy="646331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hr-HR" b="1" dirty="0">
                <a:solidFill>
                  <a:srgbClr val="F2FDF7"/>
                </a:solidFill>
              </a:rPr>
              <a:t>1. Elementi i kriteriji</a:t>
            </a:r>
            <a:endParaRPr lang="en-US" b="1" dirty="0"/>
          </a:p>
        </p:txBody>
      </p:sp>
      <p:sp>
        <p:nvSpPr>
          <p:cNvPr id="18" name="TextBox 17"/>
          <p:cNvSpPr txBox="1"/>
          <p:nvPr/>
        </p:nvSpPr>
        <p:spPr>
          <a:xfrm>
            <a:off x="6105546" y="252322"/>
            <a:ext cx="135314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b="1" dirty="0">
                <a:solidFill>
                  <a:schemeClr val="bg1"/>
                </a:solidFill>
              </a:rPr>
              <a:t>4. Naši savjeti</a:t>
            </a:r>
            <a:endParaRPr lang="hr-HR" b="1" dirty="0">
              <a:solidFill>
                <a:schemeClr val="bg1"/>
              </a:solidFill>
            </a:endParaRPr>
          </a:p>
        </p:txBody>
      </p:sp>
      <p:pic>
        <p:nvPicPr>
          <p:cNvPr id="12335" name="Picture 47" descr="card5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-38100" y="-28575"/>
            <a:ext cx="9182100" cy="6886574"/>
          </a:xfrm>
          <a:prstGeom prst="rect">
            <a:avLst/>
          </a:prstGeom>
          <a:noFill/>
          <a:effectLst>
            <a:outerShdw dist="35921" dir="2700000" algn="ctr" rotWithShape="0">
              <a:srgbClr val="808080">
                <a:alpha val="20000"/>
              </a:srgbClr>
            </a:outerShdw>
          </a:effectLst>
        </p:spPr>
      </p:pic>
      <p:sp>
        <p:nvSpPr>
          <p:cNvPr id="19" name="AutoShape 57"/>
          <p:cNvSpPr>
            <a:spLocks noChangeArrowheads="1"/>
          </p:cNvSpPr>
          <p:nvPr/>
        </p:nvSpPr>
        <p:spPr bwMode="auto">
          <a:xfrm>
            <a:off x="533400" y="1447800"/>
            <a:ext cx="8153400" cy="4876800"/>
          </a:xfrm>
          <a:prstGeom prst="roundRect">
            <a:avLst>
              <a:gd name="adj" fmla="val 16667"/>
            </a:avLst>
          </a:prstGeom>
          <a:solidFill>
            <a:srgbClr val="F2FDF7"/>
          </a:solidFill>
          <a:ln w="9525">
            <a:noFill/>
            <a:round/>
          </a:ln>
          <a:effectLst/>
        </p:spPr>
        <p:txBody>
          <a:bodyPr wrap="none" anchor="ctr"/>
          <a:lstStyle/>
          <a:p>
            <a:endParaRPr lang="hr-HR" sz="2000" dirty="0"/>
          </a:p>
          <a:p>
            <a:r>
              <a:rPr lang="hr-HR" sz="2000" dirty="0"/>
              <a:t>			</a:t>
            </a:r>
            <a:endParaRPr lang="hr-HR" sz="2000" dirty="0"/>
          </a:p>
        </p:txBody>
      </p:sp>
      <p:sp>
        <p:nvSpPr>
          <p:cNvPr id="20" name="TextBox 19"/>
          <p:cNvSpPr txBox="1"/>
          <p:nvPr/>
        </p:nvSpPr>
        <p:spPr>
          <a:xfrm>
            <a:off x="6105546" y="252323"/>
            <a:ext cx="135314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b="1" dirty="0">
                <a:solidFill>
                  <a:schemeClr val="bg1"/>
                </a:solidFill>
              </a:rPr>
              <a:t>4. Naši savjeti</a:t>
            </a:r>
            <a:endParaRPr lang="hr-HR" b="1" dirty="0">
              <a:solidFill>
                <a:schemeClr val="bg1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1295636" y="1585237"/>
            <a:ext cx="6271069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r-HR" sz="4400" b="1" dirty="0">
                <a:solidFill>
                  <a:schemeClr val="accent2">
                    <a:lumMod val="75000"/>
                  </a:schemeClr>
                </a:solidFill>
              </a:rPr>
              <a:t>Fakultativna nastava</a:t>
            </a:r>
            <a:endParaRPr lang="hr-HR" sz="44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graphicFrame>
        <p:nvGraphicFramePr>
          <p:cNvPr id="2" name="Table 1"/>
          <p:cNvGraphicFramePr/>
          <p:nvPr>
            <p:custDataLst>
              <p:tags r:id="rId6"/>
            </p:custDataLst>
          </p:nvPr>
        </p:nvGraphicFramePr>
        <p:xfrm>
          <a:off x="640080" y="2384425"/>
          <a:ext cx="7863840" cy="3721100"/>
        </p:xfrm>
        <a:graphic>
          <a:graphicData uri="http://schemas.openxmlformats.org/drawingml/2006/table">
            <a:tbl>
              <a:tblPr/>
              <a:tblGrid>
                <a:gridCol w="7863840"/>
              </a:tblGrid>
              <a:tr h="372110">
                <a:tc>
                  <a:txBody>
                    <a:bodyPr/>
                    <a:p>
                      <a:pPr marL="0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2000" b="1">
                          <a:solidFill>
                            <a:srgbClr val="FFFFFF"/>
                          </a:solidFill>
                          <a:latin typeface="Calibri" panose="020F0502020204030204"/>
                          <a:ea typeface="等线"/>
                        </a:rPr>
                        <a:t>Predmet:</a:t>
                      </a:r>
                      <a:endParaRPr sz="2000" b="1">
                        <a:solidFill>
                          <a:srgbClr val="FFFFFF"/>
                        </a:solidFill>
                        <a:latin typeface="Calibri" panose="020F0502020204030204"/>
                        <a:ea typeface="等线"/>
                      </a:endParaRPr>
                    </a:p>
                  </a:txBody>
                  <a:tcPr marL="0" marR="0" marT="0" marB="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0AD47"/>
                    </a:solidFill>
                  </a:tcPr>
                </a:tc>
              </a:tr>
              <a:tr h="372110">
                <a:tc>
                  <a:txBody>
                    <a:bodyPr/>
                    <a:p>
                      <a:pPr marL="0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2000" b="0">
                          <a:latin typeface="Calibri" panose="020F0502020204030204"/>
                          <a:ea typeface="等线"/>
                        </a:rPr>
                        <a:t>Debata</a:t>
                      </a:r>
                      <a:endParaRPr sz="2000" b="0">
                        <a:latin typeface="Calibri" panose="020F0502020204030204"/>
                        <a:ea typeface="等线"/>
                      </a:endParaRPr>
                    </a:p>
                  </a:txBody>
                  <a:tcPr marL="0" marR="0" marT="0" marB="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EFD9"/>
                    </a:solidFill>
                  </a:tcPr>
                </a:tc>
              </a:tr>
              <a:tr h="372110">
                <a:tc>
                  <a:txBody>
                    <a:bodyPr/>
                    <a:p>
                      <a:pPr marL="0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2000" b="0">
                          <a:latin typeface="Calibri" panose="020F0502020204030204"/>
                          <a:ea typeface="等线"/>
                        </a:rPr>
                        <a:t>Kreativno pisanje</a:t>
                      </a:r>
                      <a:endParaRPr sz="2000" b="0">
                        <a:latin typeface="Calibri" panose="020F0502020204030204"/>
                        <a:ea typeface="等线"/>
                      </a:endParaRPr>
                    </a:p>
                  </a:txBody>
                  <a:tcPr marL="0" marR="0" marT="0" marB="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372110">
                <a:tc>
                  <a:txBody>
                    <a:bodyPr/>
                    <a:p>
                      <a:pPr marL="0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2000" b="0">
                          <a:latin typeface="Calibri" panose="020F0502020204030204"/>
                          <a:ea typeface="等线"/>
                        </a:rPr>
                        <a:t>Astronomija</a:t>
                      </a:r>
                      <a:endParaRPr sz="2000" b="0">
                        <a:latin typeface="Calibri" panose="020F0502020204030204"/>
                        <a:ea typeface="等线"/>
                      </a:endParaRPr>
                    </a:p>
                  </a:txBody>
                  <a:tcPr marL="0" marR="0" marT="0" marB="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EFD9"/>
                    </a:solidFill>
                  </a:tcPr>
                </a:tc>
              </a:tr>
              <a:tr h="372110">
                <a:tc>
                  <a:txBody>
                    <a:bodyPr/>
                    <a:p>
                      <a:pPr marL="0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2000" b="0">
                          <a:latin typeface="Calibri" panose="020F0502020204030204"/>
                          <a:ea typeface="等线"/>
                        </a:rPr>
                        <a:t>Psihologija</a:t>
                      </a:r>
                      <a:endParaRPr sz="2000" b="0">
                        <a:latin typeface="Calibri" panose="020F0502020204030204"/>
                        <a:ea typeface="等线"/>
                      </a:endParaRPr>
                    </a:p>
                  </a:txBody>
                  <a:tcPr marL="0" marR="0" marT="0" marB="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372110">
                <a:tc>
                  <a:txBody>
                    <a:bodyPr/>
                    <a:p>
                      <a:pPr marL="0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2000" b="0">
                          <a:latin typeface="Calibri" panose="020F0502020204030204"/>
                          <a:ea typeface="等线"/>
                        </a:rPr>
                        <a:t>Elektrotehnika i elektronika</a:t>
                      </a:r>
                      <a:endParaRPr sz="2000" b="0">
                        <a:latin typeface="Calibri" panose="020F0502020204030204"/>
                        <a:ea typeface="等线"/>
                      </a:endParaRPr>
                    </a:p>
                  </a:txBody>
                  <a:tcPr marL="0" marR="0" marT="0" marB="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EFD9"/>
                    </a:solidFill>
                  </a:tcPr>
                </a:tc>
              </a:tr>
              <a:tr h="372110">
                <a:tc>
                  <a:txBody>
                    <a:bodyPr/>
                    <a:p>
                      <a:pPr marL="0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2000" b="0">
                          <a:latin typeface="Calibri" panose="020F0502020204030204"/>
                          <a:ea typeface="等线"/>
                        </a:rPr>
                        <a:t>Škola i zajednica</a:t>
                      </a:r>
                      <a:endParaRPr sz="2000" b="0">
                        <a:latin typeface="Calibri" panose="020F0502020204030204"/>
                        <a:ea typeface="等线"/>
                      </a:endParaRPr>
                    </a:p>
                  </a:txBody>
                  <a:tcPr marL="0" marR="0" marT="0" marB="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372110">
                <a:tc>
                  <a:txBody>
                    <a:bodyPr/>
                    <a:p>
                      <a:pPr marL="0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2000" b="0">
                          <a:latin typeface="Calibri" panose="020F0502020204030204"/>
                          <a:ea typeface="等线"/>
                        </a:rPr>
                        <a:t>DSD – Njemački jezik </a:t>
                      </a:r>
                      <a:endParaRPr sz="2000" b="0">
                        <a:latin typeface="Calibri" panose="020F0502020204030204"/>
                        <a:ea typeface="等线"/>
                      </a:endParaRPr>
                    </a:p>
                  </a:txBody>
                  <a:tcPr marL="0" marR="0" marT="0" marB="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EFD9"/>
                    </a:solidFill>
                  </a:tcPr>
                </a:tc>
              </a:tr>
              <a:tr h="372110">
                <a:tc>
                  <a:txBody>
                    <a:bodyPr/>
                    <a:p>
                      <a:pPr marL="0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2000" b="0">
                          <a:latin typeface="Calibri" panose="020F0502020204030204"/>
                          <a:ea typeface="等线"/>
                        </a:rPr>
                        <a:t>Francuski jezik i film</a:t>
                      </a:r>
                      <a:endParaRPr sz="2000" b="0">
                        <a:latin typeface="Calibri" panose="020F0502020204030204"/>
                        <a:ea typeface="等线"/>
                      </a:endParaRPr>
                    </a:p>
                  </a:txBody>
                  <a:tcPr marL="0" marR="0" marT="0" marB="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372110">
                <a:tc>
                  <a:txBody>
                    <a:bodyPr/>
                    <a:p>
                      <a:pPr marL="0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2000" b="0">
                          <a:latin typeface="Calibri" panose="020F0502020204030204"/>
                          <a:ea typeface="等线"/>
                        </a:rPr>
                        <a:t>Talijanska kultura i civilizacija</a:t>
                      </a:r>
                      <a:endParaRPr sz="2000" b="0">
                        <a:latin typeface="Calibri" panose="020F0502020204030204"/>
                        <a:ea typeface="等线"/>
                      </a:endParaRPr>
                    </a:p>
                  </a:txBody>
                  <a:tcPr marL="0" marR="0" marT="0" marB="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EFD9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47" descr="card3"/>
          <p:cNvPicPr>
            <a:picLocks noChangeAspect="1" noChangeArrowheads="1"/>
          </p:cNvPicPr>
          <p:nvPr/>
        </p:nvPicPr>
        <p:blipFill>
          <a:blip r:embed="rId1" cstate="print"/>
          <a:srcRect/>
          <a:stretch>
            <a:fillRect/>
          </a:stretch>
        </p:blipFill>
        <p:spPr bwMode="auto">
          <a:xfrm>
            <a:off x="0" y="0"/>
            <a:ext cx="9182100" cy="6886575"/>
          </a:xfrm>
          <a:prstGeom prst="rect">
            <a:avLst/>
          </a:prstGeom>
          <a:noFill/>
          <a:effectLst>
            <a:outerShdw dist="35921" dir="2700000" algn="ctr" rotWithShape="0">
              <a:srgbClr val="808080">
                <a:alpha val="20000"/>
              </a:srgbClr>
            </a:outerShdw>
          </a:effectLst>
        </p:spPr>
      </p:pic>
      <p:pic>
        <p:nvPicPr>
          <p:cNvPr id="12337" name="Picture 49" descr="card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82100" cy="6886575"/>
          </a:xfrm>
          <a:prstGeom prst="rect">
            <a:avLst/>
          </a:prstGeom>
          <a:noFill/>
          <a:effectLst>
            <a:outerShdw dist="35921" dir="2700000" algn="ctr" rotWithShape="0">
              <a:srgbClr val="808080">
                <a:alpha val="20000"/>
              </a:srgbClr>
            </a:outerShdw>
          </a:effectLst>
        </p:spPr>
      </p:pic>
      <p:pic>
        <p:nvPicPr>
          <p:cNvPr id="12338" name="Picture 50" descr="card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82100" cy="6886575"/>
          </a:xfrm>
          <a:prstGeom prst="rect">
            <a:avLst/>
          </a:prstGeom>
          <a:noFill/>
          <a:effectLst>
            <a:outerShdw dist="35921" dir="2700000" algn="ctr" rotWithShape="0">
              <a:srgbClr val="808080">
                <a:alpha val="20000"/>
              </a:srgbClr>
            </a:outerShdw>
          </a:effectLst>
        </p:spPr>
      </p:pic>
      <p:pic>
        <p:nvPicPr>
          <p:cNvPr id="12339" name="Picture 51" descr="card3"/>
          <p:cNvPicPr>
            <a:picLocks noChangeAspect="1" noChangeArrowheads="1"/>
          </p:cNvPicPr>
          <p:nvPr/>
        </p:nvPicPr>
        <p:blipFill>
          <a:blip r:embed="rId1" cstate="print"/>
          <a:srcRect/>
          <a:stretch>
            <a:fillRect/>
          </a:stretch>
        </p:blipFill>
        <p:spPr bwMode="auto">
          <a:xfrm>
            <a:off x="0" y="0"/>
            <a:ext cx="9182100" cy="6886575"/>
          </a:xfrm>
          <a:prstGeom prst="rect">
            <a:avLst/>
          </a:prstGeom>
          <a:noFill/>
          <a:effectLst>
            <a:outerShdw dist="35921" dir="2700000" algn="ctr" rotWithShape="0">
              <a:srgbClr val="808080">
                <a:alpha val="20000"/>
              </a:srgbClr>
            </a:outerShdw>
          </a:effectLst>
        </p:spPr>
      </p:pic>
      <p:pic>
        <p:nvPicPr>
          <p:cNvPr id="12336" name="Picture 48" descr="card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-38100" y="-28575"/>
            <a:ext cx="9182100" cy="6886575"/>
          </a:xfrm>
          <a:prstGeom prst="rect">
            <a:avLst/>
          </a:prstGeom>
          <a:noFill/>
          <a:effectLst>
            <a:outerShdw dist="35921" dir="2700000" algn="ctr" rotWithShape="0">
              <a:srgbClr val="808080">
                <a:alpha val="20000"/>
              </a:srgbClr>
            </a:outerShdw>
          </a:effectLst>
        </p:spPr>
      </p:pic>
      <p:sp>
        <p:nvSpPr>
          <p:cNvPr id="1229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738134" y="1447800"/>
            <a:ext cx="7948665" cy="4876799"/>
          </a:xfrm>
        </p:spPr>
        <p:txBody>
          <a:bodyPr/>
          <a:lstStyle/>
          <a:p>
            <a:pPr>
              <a:buNone/>
            </a:pPr>
            <a:endParaRPr lang="hr-HR" sz="2000" dirty="0">
              <a:latin typeface="+mj-lt"/>
            </a:endParaRPr>
          </a:p>
          <a:p>
            <a:pPr lvl="1">
              <a:buNone/>
            </a:pPr>
            <a:endParaRPr lang="hr-HR" sz="1600" dirty="0">
              <a:latin typeface="+mj-lt"/>
            </a:endParaRPr>
          </a:p>
          <a:p>
            <a:pPr>
              <a:buNone/>
            </a:pPr>
            <a:r>
              <a:rPr lang="hr-HR" sz="2000" dirty="0">
                <a:latin typeface="+mj-lt"/>
              </a:rPr>
              <a:t> </a:t>
            </a:r>
            <a:endParaRPr lang="en-US" sz="2000" dirty="0">
              <a:latin typeface="+mj-lt"/>
            </a:endParaRPr>
          </a:p>
        </p:txBody>
      </p:sp>
      <p:sp>
        <p:nvSpPr>
          <p:cNvPr id="14" name="Text Box 85"/>
          <p:cNvSpPr txBox="1">
            <a:spLocks noChangeArrowheads="1"/>
          </p:cNvSpPr>
          <p:nvPr/>
        </p:nvSpPr>
        <p:spPr bwMode="auto">
          <a:xfrm>
            <a:off x="4681538" y="252323"/>
            <a:ext cx="1424008" cy="646331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hr-HR" b="1" dirty="0">
                <a:solidFill>
                  <a:srgbClr val="F2FDF7"/>
                </a:solidFill>
              </a:rPr>
              <a:t>3. Korisne informacije</a:t>
            </a:r>
            <a:endParaRPr lang="en-US" b="1" dirty="0"/>
          </a:p>
        </p:txBody>
      </p:sp>
      <p:sp>
        <p:nvSpPr>
          <p:cNvPr id="15" name="Text Box 86"/>
          <p:cNvSpPr txBox="1">
            <a:spLocks noChangeArrowheads="1"/>
          </p:cNvSpPr>
          <p:nvPr/>
        </p:nvSpPr>
        <p:spPr bwMode="auto">
          <a:xfrm>
            <a:off x="3257531" y="252323"/>
            <a:ext cx="1424007" cy="646331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hr-HR" b="1" dirty="0">
                <a:solidFill>
                  <a:srgbClr val="F2FDF7"/>
                </a:solidFill>
              </a:rPr>
              <a:t>2. Odluka o upisu</a:t>
            </a:r>
            <a:endParaRPr lang="en-US" b="1" dirty="0"/>
          </a:p>
        </p:txBody>
      </p:sp>
      <p:sp>
        <p:nvSpPr>
          <p:cNvPr id="16" name="Text Box 84"/>
          <p:cNvSpPr txBox="1">
            <a:spLocks noChangeArrowheads="1"/>
          </p:cNvSpPr>
          <p:nvPr/>
        </p:nvSpPr>
        <p:spPr bwMode="auto">
          <a:xfrm>
            <a:off x="457200" y="471488"/>
            <a:ext cx="1084221" cy="40011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hr-HR" sz="2000" b="1" dirty="0">
                <a:solidFill>
                  <a:srgbClr val="F2FDF7"/>
                </a:solidFill>
              </a:rPr>
              <a:t>Upisi</a:t>
            </a:r>
            <a:endParaRPr lang="en-US" sz="2000" b="1" dirty="0"/>
          </a:p>
        </p:txBody>
      </p:sp>
      <p:sp>
        <p:nvSpPr>
          <p:cNvPr id="17" name="Text Box 87"/>
          <p:cNvSpPr txBox="1">
            <a:spLocks noChangeArrowheads="1"/>
          </p:cNvSpPr>
          <p:nvPr/>
        </p:nvSpPr>
        <p:spPr bwMode="auto">
          <a:xfrm>
            <a:off x="1797012" y="252323"/>
            <a:ext cx="1533546" cy="646331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hr-HR" b="1" dirty="0">
                <a:solidFill>
                  <a:srgbClr val="F2FDF7"/>
                </a:solidFill>
              </a:rPr>
              <a:t>1. Elementi i kriteriji</a:t>
            </a:r>
            <a:endParaRPr lang="en-US" b="1" dirty="0"/>
          </a:p>
        </p:txBody>
      </p:sp>
      <p:sp>
        <p:nvSpPr>
          <p:cNvPr id="18" name="TextBox 17"/>
          <p:cNvSpPr txBox="1"/>
          <p:nvPr/>
        </p:nvSpPr>
        <p:spPr>
          <a:xfrm>
            <a:off x="6105546" y="252322"/>
            <a:ext cx="135314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b="1" dirty="0">
                <a:solidFill>
                  <a:schemeClr val="bg1"/>
                </a:solidFill>
              </a:rPr>
              <a:t>4. Naši savjeti</a:t>
            </a:r>
            <a:endParaRPr lang="hr-HR" b="1" dirty="0">
              <a:solidFill>
                <a:schemeClr val="bg1"/>
              </a:solidFill>
            </a:endParaRPr>
          </a:p>
        </p:txBody>
      </p:sp>
      <p:pic>
        <p:nvPicPr>
          <p:cNvPr id="12335" name="Picture 47" descr="card5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-38100" y="-28575"/>
            <a:ext cx="9182100" cy="6353175"/>
          </a:xfrm>
          <a:prstGeom prst="rect">
            <a:avLst/>
          </a:prstGeom>
          <a:noFill/>
          <a:effectLst>
            <a:outerShdw dist="35921" dir="2700000" algn="ctr" rotWithShape="0">
              <a:srgbClr val="808080">
                <a:alpha val="20000"/>
              </a:srgbClr>
            </a:outerShdw>
          </a:effectLst>
        </p:spPr>
      </p:pic>
      <p:sp>
        <p:nvSpPr>
          <p:cNvPr id="19" name="AutoShape 57"/>
          <p:cNvSpPr>
            <a:spLocks noChangeArrowheads="1"/>
          </p:cNvSpPr>
          <p:nvPr/>
        </p:nvSpPr>
        <p:spPr bwMode="auto">
          <a:xfrm>
            <a:off x="533400" y="1447800"/>
            <a:ext cx="8153400" cy="4876800"/>
          </a:xfrm>
          <a:prstGeom prst="roundRect">
            <a:avLst>
              <a:gd name="adj" fmla="val 16667"/>
            </a:avLst>
          </a:prstGeom>
          <a:solidFill>
            <a:srgbClr val="F2FDF7"/>
          </a:solidFill>
          <a:ln w="9525">
            <a:noFill/>
            <a:round/>
          </a:ln>
          <a:effectLst/>
        </p:spPr>
        <p:txBody>
          <a:bodyPr wrap="none" numCol="2" anchor="ctr"/>
          <a:lstStyle/>
          <a:p>
            <a:pPr algn="l"/>
            <a:endParaRPr lang="hr-HR" sz="2000" dirty="0"/>
          </a:p>
          <a:p>
            <a:pPr algn="l"/>
            <a:endParaRPr lang="hr-HR" sz="2000" dirty="0"/>
          </a:p>
          <a:p>
            <a:pPr algn="l"/>
            <a:endParaRPr lang="hr-HR" sz="2000" dirty="0"/>
          </a:p>
          <a:p>
            <a:pPr algn="l"/>
            <a:r>
              <a:rPr lang="hr-HR" sz="2000" dirty="0"/>
              <a:t> </a:t>
            </a:r>
            <a:endParaRPr lang="hr-HR" sz="2000" dirty="0"/>
          </a:p>
        </p:txBody>
      </p:sp>
      <p:sp>
        <p:nvSpPr>
          <p:cNvPr id="20" name="TextBox 19"/>
          <p:cNvSpPr txBox="1"/>
          <p:nvPr/>
        </p:nvSpPr>
        <p:spPr>
          <a:xfrm>
            <a:off x="6105546" y="252323"/>
            <a:ext cx="135314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b="1" dirty="0">
                <a:solidFill>
                  <a:schemeClr val="bg1"/>
                </a:solidFill>
              </a:rPr>
              <a:t>4. Naši savjeti</a:t>
            </a:r>
            <a:endParaRPr lang="hr-HR" b="1" dirty="0">
              <a:solidFill>
                <a:schemeClr val="bg1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1295636" y="1416465"/>
            <a:ext cx="6271069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r-HR" sz="4400" b="1" dirty="0">
                <a:solidFill>
                  <a:schemeClr val="accent2">
                    <a:lumMod val="75000"/>
                  </a:schemeClr>
                </a:solidFill>
              </a:rPr>
              <a:t>KLUBOVI I SEKCIJE</a:t>
            </a:r>
            <a:endParaRPr lang="hr-HR" sz="44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graphicFrame>
        <p:nvGraphicFramePr>
          <p:cNvPr id="2" name="Table 1"/>
          <p:cNvGraphicFramePr/>
          <p:nvPr>
            <p:custDataLst>
              <p:tags r:id="rId6"/>
            </p:custDataLst>
          </p:nvPr>
        </p:nvGraphicFramePr>
        <p:xfrm>
          <a:off x="647700" y="2096770"/>
          <a:ext cx="7863840" cy="4267200"/>
        </p:xfrm>
        <a:graphic>
          <a:graphicData uri="http://schemas.openxmlformats.org/drawingml/2006/table">
            <a:tbl>
              <a:tblPr/>
              <a:tblGrid>
                <a:gridCol w="7863840"/>
              </a:tblGrid>
              <a:tr h="304800">
                <a:tc>
                  <a:txBody>
                    <a:bodyPr/>
                    <a:p>
                      <a:pPr marL="0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2000" b="1">
                          <a:solidFill>
                            <a:srgbClr val="FFFFFF"/>
                          </a:solidFill>
                          <a:latin typeface="Calibri" panose="020F0502020204030204"/>
                          <a:ea typeface="等线"/>
                        </a:rPr>
                        <a:t>Tema</a:t>
                      </a:r>
                      <a:endParaRPr sz="2000" b="1">
                        <a:solidFill>
                          <a:srgbClr val="FFFFFF"/>
                        </a:solidFill>
                        <a:latin typeface="Calibri" panose="020F0502020204030204"/>
                        <a:ea typeface="等线"/>
                      </a:endParaRPr>
                    </a:p>
                  </a:txBody>
                  <a:tcPr marL="0" marR="0" marT="0" marB="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0AD47"/>
                    </a:solidFill>
                  </a:tcPr>
                </a:tc>
              </a:tr>
              <a:tr h="304800">
                <a:tc>
                  <a:txBody>
                    <a:bodyPr/>
                    <a:p>
                      <a:pPr marL="0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2000" b="0">
                          <a:latin typeface="Calibri" panose="020F0502020204030204"/>
                          <a:ea typeface="等线"/>
                        </a:rPr>
                        <a:t>Dramska skupina</a:t>
                      </a:r>
                      <a:endParaRPr sz="2000" b="0">
                        <a:latin typeface="Calibri" panose="020F0502020204030204"/>
                        <a:ea typeface="等线"/>
                      </a:endParaRPr>
                    </a:p>
                  </a:txBody>
                  <a:tcPr marL="0" marR="0" marT="0" marB="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EFD9"/>
                    </a:solidFill>
                  </a:tcPr>
                </a:tc>
              </a:tr>
              <a:tr h="304800">
                <a:tc>
                  <a:txBody>
                    <a:bodyPr/>
                    <a:p>
                      <a:pPr marL="0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2000" b="0">
                          <a:latin typeface="Calibri" panose="020F0502020204030204"/>
                          <a:ea typeface="等线"/>
                        </a:rPr>
                        <a:t>Haiku klub</a:t>
                      </a:r>
                      <a:endParaRPr sz="2000" b="0">
                        <a:latin typeface="Calibri" panose="020F0502020204030204"/>
                        <a:ea typeface="等线"/>
                      </a:endParaRPr>
                    </a:p>
                  </a:txBody>
                  <a:tcPr marL="0" marR="0" marT="0" marB="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304800">
                <a:tc>
                  <a:txBody>
                    <a:bodyPr/>
                    <a:p>
                      <a:pPr marL="0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2000" b="0">
                          <a:latin typeface="Calibri" panose="020F0502020204030204"/>
                          <a:ea typeface="等线"/>
                        </a:rPr>
                        <a:t>Filozofija</a:t>
                      </a:r>
                      <a:endParaRPr sz="2000" b="0">
                        <a:latin typeface="Calibri" panose="020F0502020204030204"/>
                        <a:ea typeface="等线"/>
                      </a:endParaRPr>
                    </a:p>
                  </a:txBody>
                  <a:tcPr marL="0" marR="0" marT="0" marB="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EFD9"/>
                    </a:solidFill>
                  </a:tcPr>
                </a:tc>
              </a:tr>
              <a:tr h="304800">
                <a:tc>
                  <a:txBody>
                    <a:bodyPr/>
                    <a:p>
                      <a:pPr marL="0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2000" b="0">
                          <a:latin typeface="Calibri" panose="020F0502020204030204"/>
                          <a:ea typeface="等线"/>
                        </a:rPr>
                        <a:t>EKO škola</a:t>
                      </a:r>
                      <a:endParaRPr sz="2000" b="0">
                        <a:latin typeface="Calibri" panose="020F0502020204030204"/>
                        <a:ea typeface="等线"/>
                      </a:endParaRPr>
                    </a:p>
                  </a:txBody>
                  <a:tcPr marL="0" marR="0" marT="0" marB="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304800">
                <a:tc>
                  <a:txBody>
                    <a:bodyPr/>
                    <a:p>
                      <a:pPr marL="0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2000" b="0">
                          <a:latin typeface="Calibri" panose="020F0502020204030204"/>
                          <a:ea typeface="等线"/>
                        </a:rPr>
                        <a:t>Školski pjevački zbor / vokalna skupina</a:t>
                      </a:r>
                      <a:endParaRPr sz="2000" b="0">
                        <a:latin typeface="Calibri" panose="020F0502020204030204"/>
                        <a:ea typeface="等线"/>
                      </a:endParaRPr>
                    </a:p>
                  </a:txBody>
                  <a:tcPr marL="0" marR="0" marT="0" marB="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EFD9"/>
                    </a:solidFill>
                  </a:tcPr>
                </a:tc>
              </a:tr>
              <a:tr h="304800">
                <a:tc>
                  <a:txBody>
                    <a:bodyPr/>
                    <a:p>
                      <a:pPr marL="0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2000" b="0">
                          <a:latin typeface="Calibri" panose="020F0502020204030204"/>
                          <a:ea typeface="等线"/>
                        </a:rPr>
                        <a:t>Klub ljubitelja matematike</a:t>
                      </a:r>
                      <a:endParaRPr sz="2000" b="0">
                        <a:latin typeface="Calibri" panose="020F0502020204030204"/>
                        <a:ea typeface="等线"/>
                      </a:endParaRPr>
                    </a:p>
                  </a:txBody>
                  <a:tcPr marL="0" marR="0" marT="0" marB="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304800">
                <a:tc>
                  <a:txBody>
                    <a:bodyPr/>
                    <a:p>
                      <a:pPr marL="0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2000" b="0">
                          <a:latin typeface="Calibri" panose="020F0502020204030204"/>
                          <a:ea typeface="等线"/>
                        </a:rPr>
                        <a:t>Društveni vrt</a:t>
                      </a:r>
                      <a:endParaRPr sz="2000" b="0">
                        <a:latin typeface="Calibri" panose="020F0502020204030204"/>
                        <a:ea typeface="等线"/>
                      </a:endParaRPr>
                    </a:p>
                  </a:txBody>
                  <a:tcPr marL="0" marR="0" marT="0" marB="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EFD9"/>
                    </a:solidFill>
                  </a:tcPr>
                </a:tc>
              </a:tr>
              <a:tr h="304800">
                <a:tc>
                  <a:txBody>
                    <a:bodyPr/>
                    <a:p>
                      <a:pPr marL="0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2000" b="0">
                          <a:latin typeface="Calibri" panose="020F0502020204030204"/>
                          <a:ea typeface="等线"/>
                        </a:rPr>
                        <a:t>Klub volontera</a:t>
                      </a:r>
                      <a:endParaRPr sz="2000" b="0">
                        <a:latin typeface="Calibri" panose="020F0502020204030204"/>
                        <a:ea typeface="等线"/>
                      </a:endParaRPr>
                    </a:p>
                  </a:txBody>
                  <a:tcPr marL="0" marR="0" marT="0" marB="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304800">
                <a:tc>
                  <a:txBody>
                    <a:bodyPr/>
                    <a:p>
                      <a:pPr marL="0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2000" b="0">
                          <a:latin typeface="Calibri" panose="020F0502020204030204"/>
                          <a:ea typeface="等线"/>
                        </a:rPr>
                        <a:t>EKO lab</a:t>
                      </a:r>
                      <a:endParaRPr sz="2000" b="0">
                        <a:latin typeface="Calibri" panose="020F0502020204030204"/>
                        <a:ea typeface="等线"/>
                      </a:endParaRPr>
                    </a:p>
                  </a:txBody>
                  <a:tcPr marL="0" marR="0" marT="0" marB="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EFD9"/>
                    </a:solidFill>
                  </a:tcPr>
                </a:tc>
              </a:tr>
              <a:tr h="304800">
                <a:tc>
                  <a:txBody>
                    <a:bodyPr/>
                    <a:p>
                      <a:pPr marL="0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2000" b="0">
                          <a:latin typeface="Calibri" panose="020F0502020204030204"/>
                          <a:ea typeface="等线"/>
                        </a:rPr>
                        <a:t>Kviz liga srednjih škola</a:t>
                      </a:r>
                      <a:endParaRPr sz="2000" b="0">
                        <a:latin typeface="Calibri" panose="020F0502020204030204"/>
                        <a:ea typeface="等线"/>
                      </a:endParaRPr>
                    </a:p>
                  </a:txBody>
                  <a:tcPr marL="0" marR="0" marT="0" marB="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609600">
                <a:tc>
                  <a:txBody>
                    <a:bodyPr/>
                    <a:p>
                      <a:pPr marL="0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2000" b="0">
                          <a:latin typeface="Calibri" panose="020F0502020204030204"/>
                          <a:ea typeface="等线"/>
                        </a:rPr>
                        <a:t>Plesna skupina Gimnastars</a:t>
                      </a:r>
                      <a:endParaRPr sz="2000" b="0">
                        <a:latin typeface="Calibri" panose="020F0502020204030204"/>
                        <a:ea typeface="等线"/>
                      </a:endParaRPr>
                    </a:p>
                    <a:p>
                      <a:pPr marL="0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2000" b="0">
                          <a:latin typeface="Calibri" panose="020F0502020204030204"/>
                          <a:ea typeface="等线"/>
                        </a:rPr>
                        <a:t>Školski instrumentalni komorni sastavi</a:t>
                      </a:r>
                      <a:endParaRPr sz="2000" b="0">
                        <a:latin typeface="Calibri" panose="020F0502020204030204"/>
                        <a:ea typeface="等线"/>
                      </a:endParaRPr>
                    </a:p>
                  </a:txBody>
                  <a:tcPr marL="0" marR="0" marT="0" marB="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EFD9"/>
                    </a:solidFill>
                  </a:tcPr>
                </a:tc>
              </a:tr>
              <a:tr h="304800">
                <a:tc>
                  <a:txBody>
                    <a:bodyPr/>
                    <a:p>
                      <a:pPr marL="0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2000" b="0">
                          <a:latin typeface="Calibri" panose="020F0502020204030204"/>
                          <a:ea typeface="等线"/>
                        </a:rPr>
                        <a:t>ATOM liga</a:t>
                      </a:r>
                      <a:endParaRPr sz="2000" b="0">
                        <a:latin typeface="Calibri" panose="020F0502020204030204"/>
                        <a:ea typeface="等线"/>
                      </a:endParaRPr>
                    </a:p>
                  </a:txBody>
                  <a:tcPr marL="0" marR="0" marT="0" marB="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47" descr="card3"/>
          <p:cNvPicPr>
            <a:picLocks noChangeAspect="1" noChangeArrowheads="1"/>
          </p:cNvPicPr>
          <p:nvPr/>
        </p:nvPicPr>
        <p:blipFill>
          <a:blip r:embed="rId1" cstate="print"/>
          <a:srcRect/>
          <a:stretch>
            <a:fillRect/>
          </a:stretch>
        </p:blipFill>
        <p:spPr bwMode="auto">
          <a:xfrm>
            <a:off x="0" y="0"/>
            <a:ext cx="9182100" cy="6886575"/>
          </a:xfrm>
          <a:prstGeom prst="rect">
            <a:avLst/>
          </a:prstGeom>
          <a:noFill/>
          <a:effectLst>
            <a:outerShdw dist="35921" dir="2700000" algn="ctr" rotWithShape="0">
              <a:srgbClr val="808080">
                <a:alpha val="20000"/>
              </a:srgbClr>
            </a:outerShdw>
          </a:effectLst>
        </p:spPr>
      </p:pic>
      <p:pic>
        <p:nvPicPr>
          <p:cNvPr id="12337" name="Picture 49" descr="card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82100" cy="6886575"/>
          </a:xfrm>
          <a:prstGeom prst="rect">
            <a:avLst/>
          </a:prstGeom>
          <a:noFill/>
          <a:effectLst>
            <a:outerShdw dist="35921" dir="2700000" algn="ctr" rotWithShape="0">
              <a:srgbClr val="808080">
                <a:alpha val="20000"/>
              </a:srgbClr>
            </a:outerShdw>
          </a:effectLst>
        </p:spPr>
      </p:pic>
      <p:pic>
        <p:nvPicPr>
          <p:cNvPr id="12338" name="Picture 50" descr="card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82100" cy="6886575"/>
          </a:xfrm>
          <a:prstGeom prst="rect">
            <a:avLst/>
          </a:prstGeom>
          <a:noFill/>
          <a:effectLst>
            <a:outerShdw dist="35921" dir="2700000" algn="ctr" rotWithShape="0">
              <a:srgbClr val="808080">
                <a:alpha val="20000"/>
              </a:srgbClr>
            </a:outerShdw>
          </a:effectLst>
        </p:spPr>
      </p:pic>
      <p:pic>
        <p:nvPicPr>
          <p:cNvPr id="12339" name="Picture 51" descr="card3"/>
          <p:cNvPicPr>
            <a:picLocks noChangeAspect="1" noChangeArrowheads="1"/>
          </p:cNvPicPr>
          <p:nvPr/>
        </p:nvPicPr>
        <p:blipFill>
          <a:blip r:embed="rId1" cstate="print"/>
          <a:srcRect/>
          <a:stretch>
            <a:fillRect/>
          </a:stretch>
        </p:blipFill>
        <p:spPr bwMode="auto">
          <a:xfrm>
            <a:off x="0" y="0"/>
            <a:ext cx="9182100" cy="6886575"/>
          </a:xfrm>
          <a:prstGeom prst="rect">
            <a:avLst/>
          </a:prstGeom>
          <a:noFill/>
          <a:effectLst>
            <a:outerShdw dist="35921" dir="2700000" algn="ctr" rotWithShape="0">
              <a:srgbClr val="808080">
                <a:alpha val="20000"/>
              </a:srgbClr>
            </a:outerShdw>
          </a:effectLst>
        </p:spPr>
      </p:pic>
      <p:pic>
        <p:nvPicPr>
          <p:cNvPr id="12336" name="Picture 48" descr="card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-38100" y="-28575"/>
            <a:ext cx="9182100" cy="6886575"/>
          </a:xfrm>
          <a:prstGeom prst="rect">
            <a:avLst/>
          </a:prstGeom>
          <a:noFill/>
          <a:effectLst>
            <a:outerShdw dist="35921" dir="2700000" algn="ctr" rotWithShape="0">
              <a:srgbClr val="808080">
                <a:alpha val="20000"/>
              </a:srgbClr>
            </a:outerShdw>
          </a:effectLst>
        </p:spPr>
      </p:pic>
      <p:sp>
        <p:nvSpPr>
          <p:cNvPr id="1229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738134" y="1447800"/>
            <a:ext cx="7948665" cy="4876799"/>
          </a:xfrm>
        </p:spPr>
        <p:txBody>
          <a:bodyPr/>
          <a:lstStyle/>
          <a:p>
            <a:pPr>
              <a:buNone/>
            </a:pPr>
            <a:endParaRPr lang="hr-HR" sz="2000" dirty="0">
              <a:latin typeface="+mj-lt"/>
            </a:endParaRPr>
          </a:p>
          <a:p>
            <a:pPr lvl="1">
              <a:buNone/>
            </a:pPr>
            <a:endParaRPr lang="hr-HR" sz="1600" dirty="0">
              <a:latin typeface="+mj-lt"/>
            </a:endParaRPr>
          </a:p>
          <a:p>
            <a:pPr>
              <a:buNone/>
            </a:pPr>
            <a:r>
              <a:rPr lang="hr-HR" sz="2000" dirty="0">
                <a:latin typeface="+mj-lt"/>
              </a:rPr>
              <a:t> </a:t>
            </a:r>
            <a:endParaRPr lang="en-US" sz="2000" dirty="0">
              <a:latin typeface="+mj-lt"/>
            </a:endParaRPr>
          </a:p>
        </p:txBody>
      </p:sp>
      <p:sp>
        <p:nvSpPr>
          <p:cNvPr id="14" name="Text Box 85"/>
          <p:cNvSpPr txBox="1">
            <a:spLocks noChangeArrowheads="1"/>
          </p:cNvSpPr>
          <p:nvPr/>
        </p:nvSpPr>
        <p:spPr bwMode="auto">
          <a:xfrm>
            <a:off x="4681538" y="252323"/>
            <a:ext cx="1424008" cy="646331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hr-HR" b="1" dirty="0">
                <a:solidFill>
                  <a:srgbClr val="F2FDF7"/>
                </a:solidFill>
              </a:rPr>
              <a:t>3. Korisne informacije</a:t>
            </a:r>
            <a:endParaRPr lang="en-US" b="1" dirty="0"/>
          </a:p>
        </p:txBody>
      </p:sp>
      <p:sp>
        <p:nvSpPr>
          <p:cNvPr id="15" name="Text Box 86"/>
          <p:cNvSpPr txBox="1">
            <a:spLocks noChangeArrowheads="1"/>
          </p:cNvSpPr>
          <p:nvPr/>
        </p:nvSpPr>
        <p:spPr bwMode="auto">
          <a:xfrm>
            <a:off x="3257531" y="252323"/>
            <a:ext cx="1424007" cy="646331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hr-HR" b="1" dirty="0">
                <a:solidFill>
                  <a:srgbClr val="F2FDF7"/>
                </a:solidFill>
              </a:rPr>
              <a:t>2. Odluka o upisu</a:t>
            </a:r>
            <a:endParaRPr lang="en-US" b="1" dirty="0"/>
          </a:p>
        </p:txBody>
      </p:sp>
      <p:sp>
        <p:nvSpPr>
          <p:cNvPr id="16" name="Text Box 84"/>
          <p:cNvSpPr txBox="1">
            <a:spLocks noChangeArrowheads="1"/>
          </p:cNvSpPr>
          <p:nvPr/>
        </p:nvSpPr>
        <p:spPr bwMode="auto">
          <a:xfrm>
            <a:off x="457200" y="471488"/>
            <a:ext cx="1084221" cy="40011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hr-HR" sz="2000" b="1" dirty="0">
                <a:solidFill>
                  <a:srgbClr val="F2FDF7"/>
                </a:solidFill>
              </a:rPr>
              <a:t>Upisi</a:t>
            </a:r>
            <a:endParaRPr lang="en-US" sz="2000" b="1" dirty="0"/>
          </a:p>
        </p:txBody>
      </p:sp>
      <p:sp>
        <p:nvSpPr>
          <p:cNvPr id="17" name="Text Box 87"/>
          <p:cNvSpPr txBox="1">
            <a:spLocks noChangeArrowheads="1"/>
          </p:cNvSpPr>
          <p:nvPr/>
        </p:nvSpPr>
        <p:spPr bwMode="auto">
          <a:xfrm>
            <a:off x="1797012" y="252323"/>
            <a:ext cx="1533546" cy="646331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hr-HR" b="1" dirty="0">
                <a:solidFill>
                  <a:srgbClr val="F2FDF7"/>
                </a:solidFill>
              </a:rPr>
              <a:t>1. Elementi i kriteriji</a:t>
            </a:r>
            <a:endParaRPr lang="en-US" b="1" dirty="0"/>
          </a:p>
        </p:txBody>
      </p:sp>
      <p:sp>
        <p:nvSpPr>
          <p:cNvPr id="18" name="TextBox 17"/>
          <p:cNvSpPr txBox="1"/>
          <p:nvPr/>
        </p:nvSpPr>
        <p:spPr>
          <a:xfrm>
            <a:off x="6105546" y="252322"/>
            <a:ext cx="135314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b="1" dirty="0">
                <a:solidFill>
                  <a:schemeClr val="bg1"/>
                </a:solidFill>
              </a:rPr>
              <a:t>4. Naši savjeti</a:t>
            </a:r>
            <a:endParaRPr lang="hr-HR" b="1" dirty="0">
              <a:solidFill>
                <a:schemeClr val="bg1"/>
              </a:solidFill>
            </a:endParaRPr>
          </a:p>
        </p:txBody>
      </p:sp>
      <p:pic>
        <p:nvPicPr>
          <p:cNvPr id="12335" name="Picture 47" descr="card5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-38100" y="-28575"/>
            <a:ext cx="9182100" cy="6353175"/>
          </a:xfrm>
          <a:prstGeom prst="rect">
            <a:avLst/>
          </a:prstGeom>
          <a:noFill/>
          <a:effectLst>
            <a:outerShdw dist="35921" dir="2700000" algn="ctr" rotWithShape="0">
              <a:srgbClr val="808080">
                <a:alpha val="20000"/>
              </a:srgbClr>
            </a:outerShdw>
          </a:effectLst>
        </p:spPr>
      </p:pic>
      <p:sp>
        <p:nvSpPr>
          <p:cNvPr id="19" name="AutoShape 57"/>
          <p:cNvSpPr>
            <a:spLocks noChangeArrowheads="1"/>
          </p:cNvSpPr>
          <p:nvPr/>
        </p:nvSpPr>
        <p:spPr bwMode="auto">
          <a:xfrm>
            <a:off x="533400" y="1447800"/>
            <a:ext cx="8153400" cy="4876800"/>
          </a:xfrm>
          <a:prstGeom prst="roundRect">
            <a:avLst>
              <a:gd name="adj" fmla="val 16667"/>
            </a:avLst>
          </a:prstGeom>
          <a:solidFill>
            <a:srgbClr val="F2FDF7"/>
          </a:solidFill>
          <a:ln w="9525">
            <a:noFill/>
            <a:round/>
          </a:ln>
          <a:effectLst/>
        </p:spPr>
        <p:txBody>
          <a:bodyPr wrap="none" numCol="2" anchor="ctr"/>
          <a:lstStyle/>
          <a:p>
            <a:pPr algn="l"/>
            <a:endParaRPr lang="hr-HR" sz="2000" dirty="0"/>
          </a:p>
          <a:p>
            <a:pPr algn="l"/>
            <a:endParaRPr lang="hr-HR" sz="2000" dirty="0"/>
          </a:p>
          <a:p>
            <a:pPr algn="l"/>
            <a:endParaRPr lang="hr-HR" sz="2000" dirty="0"/>
          </a:p>
          <a:p>
            <a:pPr algn="l"/>
            <a:r>
              <a:rPr lang="hr-HR" sz="2000" dirty="0"/>
              <a:t> </a:t>
            </a:r>
            <a:endParaRPr lang="hr-HR" sz="2000" dirty="0"/>
          </a:p>
        </p:txBody>
      </p:sp>
      <p:sp>
        <p:nvSpPr>
          <p:cNvPr id="20" name="TextBox 19"/>
          <p:cNvSpPr txBox="1"/>
          <p:nvPr/>
        </p:nvSpPr>
        <p:spPr>
          <a:xfrm>
            <a:off x="6105546" y="252323"/>
            <a:ext cx="135314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b="1" dirty="0">
                <a:solidFill>
                  <a:schemeClr val="bg1"/>
                </a:solidFill>
              </a:rPr>
              <a:t>4. Naši savjeti</a:t>
            </a:r>
            <a:endParaRPr lang="hr-HR" b="1" dirty="0">
              <a:solidFill>
                <a:schemeClr val="bg1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1295636" y="1416465"/>
            <a:ext cx="6271069" cy="7683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r-HR" sz="4400" b="1" dirty="0">
                <a:solidFill>
                  <a:schemeClr val="accent2">
                    <a:lumMod val="75000"/>
                  </a:schemeClr>
                </a:solidFill>
              </a:rPr>
              <a:t>DOD / DOP</a:t>
            </a:r>
            <a:endParaRPr lang="hr-HR" sz="44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graphicFrame>
        <p:nvGraphicFramePr>
          <p:cNvPr id="3" name="Table 2"/>
          <p:cNvGraphicFramePr/>
          <p:nvPr>
            <p:custDataLst>
              <p:tags r:id="rId6"/>
            </p:custDataLst>
          </p:nvPr>
        </p:nvGraphicFramePr>
        <p:xfrm>
          <a:off x="640080" y="2240280"/>
          <a:ext cx="7863840" cy="3813810"/>
        </p:xfrm>
        <a:graphic>
          <a:graphicData uri="http://schemas.openxmlformats.org/drawingml/2006/table">
            <a:tbl>
              <a:tblPr/>
              <a:tblGrid>
                <a:gridCol w="7863840"/>
              </a:tblGrid>
              <a:tr h="346710">
                <a:tc>
                  <a:txBody>
                    <a:bodyPr/>
                    <a:p>
                      <a:pPr marL="0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2000" b="1">
                          <a:solidFill>
                            <a:srgbClr val="FFFFFF"/>
                          </a:solidFill>
                          <a:latin typeface="Calibri" panose="020F0502020204030204"/>
                          <a:ea typeface="等线"/>
                        </a:rPr>
                        <a:t>Predmet</a:t>
                      </a:r>
                      <a:endParaRPr sz="2000" b="1">
                        <a:solidFill>
                          <a:srgbClr val="FFFFFF"/>
                        </a:solidFill>
                        <a:latin typeface="Calibri" panose="020F0502020204030204"/>
                        <a:ea typeface="等线"/>
                      </a:endParaRPr>
                    </a:p>
                  </a:txBody>
                  <a:tcPr marL="0" marR="0" marT="0" marB="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0AD47"/>
                    </a:solidFill>
                  </a:tcPr>
                </a:tc>
              </a:tr>
              <a:tr h="346710">
                <a:tc>
                  <a:txBody>
                    <a:bodyPr/>
                    <a:p>
                      <a:pPr marL="0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2000" b="0">
                          <a:latin typeface="Calibri" panose="020F0502020204030204"/>
                          <a:ea typeface="等线"/>
                        </a:rPr>
                        <a:t>Hrvatski jezik</a:t>
                      </a:r>
                      <a:endParaRPr sz="2000" b="0">
                        <a:latin typeface="Calibri" panose="020F0502020204030204"/>
                        <a:ea typeface="等线"/>
                      </a:endParaRPr>
                    </a:p>
                  </a:txBody>
                  <a:tcPr marL="0" marR="0" marT="0" marB="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EFD9"/>
                    </a:solidFill>
                  </a:tcPr>
                </a:tc>
              </a:tr>
              <a:tr h="346710">
                <a:tc>
                  <a:txBody>
                    <a:bodyPr/>
                    <a:p>
                      <a:pPr marL="0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2000" b="0">
                          <a:latin typeface="Calibri" panose="020F0502020204030204"/>
                          <a:ea typeface="等线"/>
                        </a:rPr>
                        <a:t>Engleski jezik</a:t>
                      </a:r>
                      <a:endParaRPr sz="2000" b="0">
                        <a:latin typeface="Calibri" panose="020F0502020204030204"/>
                        <a:ea typeface="等线"/>
                      </a:endParaRPr>
                    </a:p>
                  </a:txBody>
                  <a:tcPr marL="0" marR="0" marT="0" marB="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346710">
                <a:tc>
                  <a:txBody>
                    <a:bodyPr/>
                    <a:p>
                      <a:pPr marL="0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2000" b="0">
                          <a:latin typeface="Calibri" panose="020F0502020204030204"/>
                          <a:ea typeface="等线"/>
                        </a:rPr>
                        <a:t>Matematika</a:t>
                      </a:r>
                      <a:endParaRPr sz="2000" b="0">
                        <a:latin typeface="Calibri" panose="020F0502020204030204"/>
                        <a:ea typeface="等线"/>
                      </a:endParaRPr>
                    </a:p>
                  </a:txBody>
                  <a:tcPr marL="0" marR="0" marT="0" marB="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EFD9"/>
                    </a:solidFill>
                  </a:tcPr>
                </a:tc>
              </a:tr>
              <a:tr h="346710">
                <a:tc>
                  <a:txBody>
                    <a:bodyPr/>
                    <a:p>
                      <a:pPr marL="0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2000" b="0">
                          <a:latin typeface="Calibri" panose="020F0502020204030204"/>
                          <a:ea typeface="等线"/>
                        </a:rPr>
                        <a:t>Fizika</a:t>
                      </a:r>
                      <a:endParaRPr sz="2000" b="0">
                        <a:latin typeface="Calibri" panose="020F0502020204030204"/>
                        <a:ea typeface="等线"/>
                      </a:endParaRPr>
                    </a:p>
                  </a:txBody>
                  <a:tcPr marL="0" marR="0" marT="0" marB="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346710">
                <a:tc>
                  <a:txBody>
                    <a:bodyPr/>
                    <a:p>
                      <a:pPr marL="0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2000" b="0">
                          <a:latin typeface="Calibri" panose="020F0502020204030204"/>
                          <a:ea typeface="等线"/>
                        </a:rPr>
                        <a:t>Biologija</a:t>
                      </a:r>
                      <a:endParaRPr sz="2000" b="0">
                        <a:latin typeface="Calibri" panose="020F0502020204030204"/>
                        <a:ea typeface="等线"/>
                      </a:endParaRPr>
                    </a:p>
                  </a:txBody>
                  <a:tcPr marL="0" marR="0" marT="0" marB="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EFD9"/>
                    </a:solidFill>
                  </a:tcPr>
                </a:tc>
              </a:tr>
              <a:tr h="346710">
                <a:tc>
                  <a:txBody>
                    <a:bodyPr/>
                    <a:p>
                      <a:pPr marL="0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2000" b="0">
                          <a:latin typeface="Calibri" panose="020F0502020204030204"/>
                          <a:ea typeface="等线"/>
                        </a:rPr>
                        <a:t>Kemija</a:t>
                      </a:r>
                      <a:endParaRPr sz="2000" b="0">
                        <a:latin typeface="Calibri" panose="020F0502020204030204"/>
                        <a:ea typeface="等线"/>
                      </a:endParaRPr>
                    </a:p>
                  </a:txBody>
                  <a:tcPr marL="0" marR="0" marT="0" marB="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346710">
                <a:tc>
                  <a:txBody>
                    <a:bodyPr/>
                    <a:p>
                      <a:pPr marL="0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2000" b="0">
                          <a:latin typeface="Calibri" panose="020F0502020204030204"/>
                          <a:ea typeface="等线"/>
                        </a:rPr>
                        <a:t>Logika</a:t>
                      </a:r>
                      <a:endParaRPr sz="2000" b="0">
                        <a:latin typeface="Calibri" panose="020F0502020204030204"/>
                        <a:ea typeface="等线"/>
                      </a:endParaRPr>
                    </a:p>
                  </a:txBody>
                  <a:tcPr marL="0" marR="0" marT="0" marB="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EFD9"/>
                    </a:solidFill>
                  </a:tcPr>
                </a:tc>
              </a:tr>
              <a:tr h="346710">
                <a:tc>
                  <a:txBody>
                    <a:bodyPr/>
                    <a:p>
                      <a:pPr marL="0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2000" b="0">
                          <a:latin typeface="Calibri" panose="020F0502020204030204"/>
                          <a:ea typeface="等线"/>
                        </a:rPr>
                        <a:t>Talijanski jezik</a:t>
                      </a:r>
                      <a:endParaRPr sz="2000" b="0">
                        <a:latin typeface="Calibri" panose="020F0502020204030204"/>
                        <a:ea typeface="等线"/>
                      </a:endParaRPr>
                    </a:p>
                  </a:txBody>
                  <a:tcPr marL="0" marR="0" marT="0" marB="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346710">
                <a:tc>
                  <a:txBody>
                    <a:bodyPr/>
                    <a:p>
                      <a:pPr marL="0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2000" b="0">
                          <a:latin typeface="Calibri" panose="020F0502020204030204"/>
                          <a:ea typeface="等线"/>
                        </a:rPr>
                        <a:t>Francuski jezik (DELF)</a:t>
                      </a:r>
                      <a:endParaRPr sz="2000" b="0">
                        <a:latin typeface="Calibri" panose="020F0502020204030204"/>
                        <a:ea typeface="等线"/>
                      </a:endParaRPr>
                    </a:p>
                  </a:txBody>
                  <a:tcPr marL="0" marR="0" marT="0" marB="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EFD9"/>
                    </a:solidFill>
                  </a:tcPr>
                </a:tc>
              </a:tr>
              <a:tr h="346710">
                <a:tc>
                  <a:txBody>
                    <a:bodyPr/>
                    <a:p>
                      <a:pPr marL="0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2000" b="0">
                          <a:latin typeface="Calibri" panose="020F0502020204030204"/>
                          <a:ea typeface="等线"/>
                        </a:rPr>
                        <a:t>Latinski jezik</a:t>
                      </a:r>
                      <a:endParaRPr sz="2000" b="0">
                        <a:latin typeface="Calibri" panose="020F0502020204030204"/>
                        <a:ea typeface="等线"/>
                      </a:endParaRPr>
                    </a:p>
                  </a:txBody>
                  <a:tcPr marL="0" marR="0" marT="0" marB="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47" descr="card3"/>
          <p:cNvPicPr>
            <a:picLocks noChangeAspect="1" noChangeArrowheads="1"/>
          </p:cNvPicPr>
          <p:nvPr/>
        </p:nvPicPr>
        <p:blipFill>
          <a:blip r:embed="rId1" cstate="print"/>
          <a:srcRect/>
          <a:stretch>
            <a:fillRect/>
          </a:stretch>
        </p:blipFill>
        <p:spPr bwMode="auto">
          <a:xfrm>
            <a:off x="0" y="0"/>
            <a:ext cx="9182100" cy="6886575"/>
          </a:xfrm>
          <a:prstGeom prst="rect">
            <a:avLst/>
          </a:prstGeom>
          <a:noFill/>
          <a:effectLst>
            <a:outerShdw dist="35921" dir="2700000" algn="ctr" rotWithShape="0">
              <a:srgbClr val="808080">
                <a:alpha val="20000"/>
              </a:srgbClr>
            </a:outerShdw>
          </a:effectLst>
        </p:spPr>
      </p:pic>
      <p:pic>
        <p:nvPicPr>
          <p:cNvPr id="12337" name="Picture 49" descr="card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82100" cy="6886575"/>
          </a:xfrm>
          <a:prstGeom prst="rect">
            <a:avLst/>
          </a:prstGeom>
          <a:noFill/>
          <a:effectLst>
            <a:outerShdw dist="35921" dir="2700000" algn="ctr" rotWithShape="0">
              <a:srgbClr val="808080">
                <a:alpha val="20000"/>
              </a:srgbClr>
            </a:outerShdw>
          </a:effectLst>
        </p:spPr>
      </p:pic>
      <p:pic>
        <p:nvPicPr>
          <p:cNvPr id="12338" name="Picture 50" descr="card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82100" cy="6886575"/>
          </a:xfrm>
          <a:prstGeom prst="rect">
            <a:avLst/>
          </a:prstGeom>
          <a:noFill/>
          <a:effectLst>
            <a:outerShdw dist="35921" dir="2700000" algn="ctr" rotWithShape="0">
              <a:srgbClr val="808080">
                <a:alpha val="20000"/>
              </a:srgbClr>
            </a:outerShdw>
          </a:effectLst>
        </p:spPr>
      </p:pic>
      <p:pic>
        <p:nvPicPr>
          <p:cNvPr id="12339" name="Picture 51" descr="card3"/>
          <p:cNvPicPr>
            <a:picLocks noChangeAspect="1" noChangeArrowheads="1"/>
          </p:cNvPicPr>
          <p:nvPr/>
        </p:nvPicPr>
        <p:blipFill>
          <a:blip r:embed="rId1" cstate="print"/>
          <a:srcRect/>
          <a:stretch>
            <a:fillRect/>
          </a:stretch>
        </p:blipFill>
        <p:spPr bwMode="auto">
          <a:xfrm>
            <a:off x="0" y="0"/>
            <a:ext cx="9182100" cy="6886575"/>
          </a:xfrm>
          <a:prstGeom prst="rect">
            <a:avLst/>
          </a:prstGeom>
          <a:noFill/>
          <a:effectLst>
            <a:outerShdw dist="35921" dir="2700000" algn="ctr" rotWithShape="0">
              <a:srgbClr val="808080">
                <a:alpha val="20000"/>
              </a:srgbClr>
            </a:outerShdw>
          </a:effectLst>
        </p:spPr>
      </p:pic>
      <p:pic>
        <p:nvPicPr>
          <p:cNvPr id="12336" name="Picture 48" descr="card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-38100" y="-28575"/>
            <a:ext cx="9182100" cy="6886575"/>
          </a:xfrm>
          <a:prstGeom prst="rect">
            <a:avLst/>
          </a:prstGeom>
          <a:noFill/>
          <a:effectLst>
            <a:outerShdw dist="35921" dir="2700000" algn="ctr" rotWithShape="0">
              <a:srgbClr val="808080">
                <a:alpha val="20000"/>
              </a:srgbClr>
            </a:outerShdw>
          </a:effectLst>
        </p:spPr>
      </p:pic>
      <p:sp>
        <p:nvSpPr>
          <p:cNvPr id="1229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738134" y="1447800"/>
            <a:ext cx="7948665" cy="4876799"/>
          </a:xfrm>
        </p:spPr>
        <p:txBody>
          <a:bodyPr/>
          <a:lstStyle/>
          <a:p>
            <a:pPr>
              <a:buNone/>
            </a:pPr>
            <a:endParaRPr lang="hr-HR" sz="2000" dirty="0">
              <a:latin typeface="+mj-lt"/>
            </a:endParaRPr>
          </a:p>
          <a:p>
            <a:pPr lvl="1">
              <a:buNone/>
            </a:pPr>
            <a:endParaRPr lang="hr-HR" sz="1600" dirty="0">
              <a:latin typeface="+mj-lt"/>
            </a:endParaRPr>
          </a:p>
          <a:p>
            <a:pPr>
              <a:buNone/>
            </a:pPr>
            <a:r>
              <a:rPr lang="hr-HR" sz="2000" dirty="0">
                <a:latin typeface="+mj-lt"/>
              </a:rPr>
              <a:t> </a:t>
            </a:r>
            <a:endParaRPr lang="en-US" sz="2000" dirty="0">
              <a:latin typeface="+mj-lt"/>
            </a:endParaRPr>
          </a:p>
        </p:txBody>
      </p:sp>
      <p:sp>
        <p:nvSpPr>
          <p:cNvPr id="14" name="Text Box 85"/>
          <p:cNvSpPr txBox="1">
            <a:spLocks noChangeArrowheads="1"/>
          </p:cNvSpPr>
          <p:nvPr/>
        </p:nvSpPr>
        <p:spPr bwMode="auto">
          <a:xfrm>
            <a:off x="4681538" y="252323"/>
            <a:ext cx="1424008" cy="646331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hr-HR" b="1" dirty="0">
                <a:solidFill>
                  <a:srgbClr val="F2FDF7"/>
                </a:solidFill>
              </a:rPr>
              <a:t>3. Korisne informacije</a:t>
            </a:r>
            <a:endParaRPr lang="en-US" b="1" dirty="0"/>
          </a:p>
        </p:txBody>
      </p:sp>
      <p:sp>
        <p:nvSpPr>
          <p:cNvPr id="15" name="Text Box 86"/>
          <p:cNvSpPr txBox="1">
            <a:spLocks noChangeArrowheads="1"/>
          </p:cNvSpPr>
          <p:nvPr/>
        </p:nvSpPr>
        <p:spPr bwMode="auto">
          <a:xfrm>
            <a:off x="3257531" y="252323"/>
            <a:ext cx="1424007" cy="646331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hr-HR" b="1" dirty="0">
                <a:solidFill>
                  <a:srgbClr val="F2FDF7"/>
                </a:solidFill>
              </a:rPr>
              <a:t>2. Odluka o upisu</a:t>
            </a:r>
            <a:endParaRPr lang="en-US" b="1" dirty="0"/>
          </a:p>
        </p:txBody>
      </p:sp>
      <p:sp>
        <p:nvSpPr>
          <p:cNvPr id="16" name="Text Box 84"/>
          <p:cNvSpPr txBox="1">
            <a:spLocks noChangeArrowheads="1"/>
          </p:cNvSpPr>
          <p:nvPr/>
        </p:nvSpPr>
        <p:spPr bwMode="auto">
          <a:xfrm>
            <a:off x="457200" y="471488"/>
            <a:ext cx="1084221" cy="40011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hr-HR" sz="2000" b="1" dirty="0">
                <a:solidFill>
                  <a:srgbClr val="F2FDF7"/>
                </a:solidFill>
              </a:rPr>
              <a:t>Upisi</a:t>
            </a:r>
            <a:endParaRPr lang="en-US" sz="2000" b="1" dirty="0"/>
          </a:p>
        </p:txBody>
      </p:sp>
      <p:sp>
        <p:nvSpPr>
          <p:cNvPr id="17" name="Text Box 87"/>
          <p:cNvSpPr txBox="1">
            <a:spLocks noChangeArrowheads="1"/>
          </p:cNvSpPr>
          <p:nvPr/>
        </p:nvSpPr>
        <p:spPr bwMode="auto">
          <a:xfrm>
            <a:off x="1797012" y="252323"/>
            <a:ext cx="1533546" cy="646331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hr-HR" b="1" dirty="0">
                <a:solidFill>
                  <a:srgbClr val="F2FDF7"/>
                </a:solidFill>
              </a:rPr>
              <a:t>1. Elementi i kriteriji</a:t>
            </a:r>
            <a:endParaRPr lang="en-US" b="1" dirty="0"/>
          </a:p>
        </p:txBody>
      </p:sp>
      <p:sp>
        <p:nvSpPr>
          <p:cNvPr id="18" name="TextBox 17"/>
          <p:cNvSpPr txBox="1"/>
          <p:nvPr/>
        </p:nvSpPr>
        <p:spPr>
          <a:xfrm>
            <a:off x="6105546" y="252322"/>
            <a:ext cx="135314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b="1" dirty="0">
                <a:solidFill>
                  <a:schemeClr val="bg1"/>
                </a:solidFill>
              </a:rPr>
              <a:t>4. Naši savjeti</a:t>
            </a:r>
            <a:endParaRPr lang="hr-HR" b="1" dirty="0">
              <a:solidFill>
                <a:schemeClr val="bg1"/>
              </a:solidFill>
            </a:endParaRPr>
          </a:p>
        </p:txBody>
      </p:sp>
      <p:pic>
        <p:nvPicPr>
          <p:cNvPr id="12335" name="Picture 47" descr="card5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-38100" y="-28575"/>
            <a:ext cx="9182100" cy="6886574"/>
          </a:xfrm>
          <a:prstGeom prst="rect">
            <a:avLst/>
          </a:prstGeom>
          <a:noFill/>
          <a:effectLst>
            <a:outerShdw dist="35921" dir="2700000" algn="ctr" rotWithShape="0">
              <a:srgbClr val="808080">
                <a:alpha val="20000"/>
              </a:srgbClr>
            </a:outerShdw>
          </a:effectLst>
        </p:spPr>
      </p:pic>
      <p:sp>
        <p:nvSpPr>
          <p:cNvPr id="19" name="AutoShape 57"/>
          <p:cNvSpPr>
            <a:spLocks noChangeArrowheads="1"/>
          </p:cNvSpPr>
          <p:nvPr/>
        </p:nvSpPr>
        <p:spPr bwMode="auto">
          <a:xfrm>
            <a:off x="533400" y="1447800"/>
            <a:ext cx="8153400" cy="4876800"/>
          </a:xfrm>
          <a:prstGeom prst="roundRect">
            <a:avLst>
              <a:gd name="adj" fmla="val 16667"/>
            </a:avLst>
          </a:prstGeom>
          <a:solidFill>
            <a:srgbClr val="F2FDF7"/>
          </a:solidFill>
          <a:ln w="9525">
            <a:noFill/>
            <a:round/>
          </a:ln>
          <a:effectLst/>
        </p:spPr>
        <p:txBody>
          <a:bodyPr wrap="none" anchor="ctr"/>
          <a:lstStyle/>
          <a:p>
            <a:endParaRPr lang="hr-HR" sz="2000" dirty="0"/>
          </a:p>
          <a:p>
            <a:endParaRPr lang="hr-HR" sz="2000" dirty="0"/>
          </a:p>
          <a:p>
            <a:endParaRPr lang="hr-HR" sz="2000" dirty="0"/>
          </a:p>
          <a:p>
            <a:r>
              <a:rPr lang="hr-HR" sz="2000" dirty="0"/>
              <a:t>Gimnazija Pula učenike potiče na mobilnost, suradnju i otvorenost </a:t>
            </a:r>
            <a:endParaRPr lang="hr-HR" sz="2000" dirty="0"/>
          </a:p>
          <a:p>
            <a:r>
              <a:rPr lang="hr-HR" sz="2000" dirty="0"/>
              <a:t>s ostalim školama u vidu razmjena i/ili učeničkih putovanja. </a:t>
            </a:r>
            <a:endParaRPr lang="hr-HR" sz="2000" dirty="0"/>
          </a:p>
          <a:p>
            <a:endParaRPr lang="hr-HR" sz="2000" dirty="0"/>
          </a:p>
          <a:p>
            <a:pPr marL="2743200" lvl="6" indent="457200"/>
            <a:r>
              <a:rPr lang="hr-HR" sz="2000" dirty="0"/>
              <a:t>ASSEN</a:t>
            </a:r>
            <a:endParaRPr lang="hr-HR" sz="2000" dirty="0"/>
          </a:p>
          <a:p>
            <a:r>
              <a:rPr lang="hr-HR" sz="2000" dirty="0"/>
              <a:t>	</a:t>
            </a:r>
            <a:endParaRPr lang="hr-HR" sz="2000" dirty="0"/>
          </a:p>
        </p:txBody>
      </p:sp>
      <p:sp>
        <p:nvSpPr>
          <p:cNvPr id="20" name="TextBox 19"/>
          <p:cNvSpPr txBox="1"/>
          <p:nvPr/>
        </p:nvSpPr>
        <p:spPr>
          <a:xfrm>
            <a:off x="6105546" y="252323"/>
            <a:ext cx="135314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b="1" dirty="0">
                <a:solidFill>
                  <a:schemeClr val="bg1"/>
                </a:solidFill>
              </a:rPr>
              <a:t>4. Naši savjeti</a:t>
            </a:r>
            <a:endParaRPr lang="hr-HR" b="1" dirty="0">
              <a:solidFill>
                <a:schemeClr val="bg1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1157869" y="1629052"/>
            <a:ext cx="6828572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r-HR" sz="4400" b="1" dirty="0">
                <a:solidFill>
                  <a:schemeClr val="accent2">
                    <a:lumMod val="75000"/>
                  </a:schemeClr>
                </a:solidFill>
              </a:rPr>
              <a:t>Međunarodne razmjene učenika ERASMUS</a:t>
            </a:r>
            <a:endParaRPr lang="hr-HR" sz="4400" b="1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47" descr="card3"/>
          <p:cNvPicPr>
            <a:picLocks noChangeAspect="1" noChangeArrowheads="1"/>
          </p:cNvPicPr>
          <p:nvPr/>
        </p:nvPicPr>
        <p:blipFill>
          <a:blip r:embed="rId1" cstate="print"/>
          <a:srcRect/>
          <a:stretch>
            <a:fillRect/>
          </a:stretch>
        </p:blipFill>
        <p:spPr bwMode="auto">
          <a:xfrm>
            <a:off x="0" y="0"/>
            <a:ext cx="9182100" cy="6886575"/>
          </a:xfrm>
          <a:prstGeom prst="rect">
            <a:avLst/>
          </a:prstGeom>
          <a:noFill/>
          <a:effectLst>
            <a:outerShdw dist="35921" dir="2700000" algn="ctr" rotWithShape="0">
              <a:srgbClr val="808080">
                <a:alpha val="20000"/>
              </a:srgbClr>
            </a:outerShdw>
          </a:effectLst>
        </p:spPr>
      </p:pic>
      <p:pic>
        <p:nvPicPr>
          <p:cNvPr id="12337" name="Picture 49" descr="card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82100" cy="6886575"/>
          </a:xfrm>
          <a:prstGeom prst="rect">
            <a:avLst/>
          </a:prstGeom>
          <a:noFill/>
          <a:effectLst>
            <a:outerShdw dist="35921" dir="2700000" algn="ctr" rotWithShape="0">
              <a:srgbClr val="808080">
                <a:alpha val="20000"/>
              </a:srgbClr>
            </a:outerShdw>
          </a:effectLst>
        </p:spPr>
      </p:pic>
      <p:pic>
        <p:nvPicPr>
          <p:cNvPr id="12338" name="Picture 50" descr="card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82100" cy="6886575"/>
          </a:xfrm>
          <a:prstGeom prst="rect">
            <a:avLst/>
          </a:prstGeom>
          <a:noFill/>
          <a:effectLst>
            <a:outerShdw dist="35921" dir="2700000" algn="ctr" rotWithShape="0">
              <a:srgbClr val="808080">
                <a:alpha val="20000"/>
              </a:srgbClr>
            </a:outerShdw>
          </a:effectLst>
        </p:spPr>
      </p:pic>
      <p:pic>
        <p:nvPicPr>
          <p:cNvPr id="12339" name="Picture 51" descr="card3"/>
          <p:cNvPicPr>
            <a:picLocks noChangeAspect="1" noChangeArrowheads="1"/>
          </p:cNvPicPr>
          <p:nvPr/>
        </p:nvPicPr>
        <p:blipFill>
          <a:blip r:embed="rId1" cstate="print"/>
          <a:srcRect/>
          <a:stretch>
            <a:fillRect/>
          </a:stretch>
        </p:blipFill>
        <p:spPr bwMode="auto">
          <a:xfrm>
            <a:off x="0" y="0"/>
            <a:ext cx="9182100" cy="6886575"/>
          </a:xfrm>
          <a:prstGeom prst="rect">
            <a:avLst/>
          </a:prstGeom>
          <a:noFill/>
          <a:effectLst>
            <a:outerShdw dist="35921" dir="2700000" algn="ctr" rotWithShape="0">
              <a:srgbClr val="808080">
                <a:alpha val="20000"/>
              </a:srgbClr>
            </a:outerShdw>
          </a:effectLst>
        </p:spPr>
      </p:pic>
      <p:pic>
        <p:nvPicPr>
          <p:cNvPr id="12336" name="Picture 48" descr="card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-38100" y="-28575"/>
            <a:ext cx="9182100" cy="6886575"/>
          </a:xfrm>
          <a:prstGeom prst="rect">
            <a:avLst/>
          </a:prstGeom>
          <a:noFill/>
          <a:effectLst>
            <a:outerShdw dist="35921" dir="2700000" algn="ctr" rotWithShape="0">
              <a:srgbClr val="808080">
                <a:alpha val="20000"/>
              </a:srgbClr>
            </a:outerShdw>
          </a:effectLst>
        </p:spPr>
      </p:pic>
      <p:sp>
        <p:nvSpPr>
          <p:cNvPr id="1229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738134" y="1447800"/>
            <a:ext cx="7948665" cy="4876799"/>
          </a:xfrm>
        </p:spPr>
        <p:txBody>
          <a:bodyPr/>
          <a:lstStyle/>
          <a:p>
            <a:pPr>
              <a:buNone/>
            </a:pPr>
            <a:endParaRPr lang="hr-HR" sz="2000" dirty="0">
              <a:latin typeface="+mj-lt"/>
            </a:endParaRPr>
          </a:p>
          <a:p>
            <a:pPr lvl="1">
              <a:buNone/>
            </a:pPr>
            <a:endParaRPr lang="hr-HR" sz="1600" dirty="0">
              <a:latin typeface="+mj-lt"/>
            </a:endParaRPr>
          </a:p>
          <a:p>
            <a:pPr>
              <a:buNone/>
            </a:pPr>
            <a:r>
              <a:rPr lang="hr-HR" sz="2000" dirty="0">
                <a:latin typeface="+mj-lt"/>
              </a:rPr>
              <a:t> </a:t>
            </a:r>
            <a:endParaRPr lang="en-US" sz="2000" dirty="0">
              <a:latin typeface="+mj-lt"/>
            </a:endParaRPr>
          </a:p>
        </p:txBody>
      </p:sp>
      <p:sp>
        <p:nvSpPr>
          <p:cNvPr id="14" name="Text Box 85"/>
          <p:cNvSpPr txBox="1">
            <a:spLocks noChangeArrowheads="1"/>
          </p:cNvSpPr>
          <p:nvPr/>
        </p:nvSpPr>
        <p:spPr bwMode="auto">
          <a:xfrm>
            <a:off x="4681538" y="252323"/>
            <a:ext cx="1424008" cy="646331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hr-HR" b="1" dirty="0">
                <a:solidFill>
                  <a:srgbClr val="F2FDF7"/>
                </a:solidFill>
              </a:rPr>
              <a:t>3. Korisne informacije</a:t>
            </a:r>
            <a:endParaRPr lang="en-US" b="1" dirty="0"/>
          </a:p>
        </p:txBody>
      </p:sp>
      <p:sp>
        <p:nvSpPr>
          <p:cNvPr id="15" name="Text Box 86"/>
          <p:cNvSpPr txBox="1">
            <a:spLocks noChangeArrowheads="1"/>
          </p:cNvSpPr>
          <p:nvPr/>
        </p:nvSpPr>
        <p:spPr bwMode="auto">
          <a:xfrm>
            <a:off x="3257531" y="252323"/>
            <a:ext cx="1424007" cy="646331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hr-HR" b="1" dirty="0">
                <a:solidFill>
                  <a:srgbClr val="F2FDF7"/>
                </a:solidFill>
              </a:rPr>
              <a:t>2. Odluka o upisu</a:t>
            </a:r>
            <a:endParaRPr lang="en-US" b="1" dirty="0"/>
          </a:p>
        </p:txBody>
      </p:sp>
      <p:sp>
        <p:nvSpPr>
          <p:cNvPr id="16" name="Text Box 84"/>
          <p:cNvSpPr txBox="1">
            <a:spLocks noChangeArrowheads="1"/>
          </p:cNvSpPr>
          <p:nvPr/>
        </p:nvSpPr>
        <p:spPr bwMode="auto">
          <a:xfrm>
            <a:off x="457200" y="471488"/>
            <a:ext cx="1084221" cy="40011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hr-HR" sz="2000" b="1" dirty="0">
                <a:solidFill>
                  <a:srgbClr val="F2FDF7"/>
                </a:solidFill>
              </a:rPr>
              <a:t>Upisi</a:t>
            </a:r>
            <a:endParaRPr lang="en-US" sz="2000" b="1" dirty="0"/>
          </a:p>
        </p:txBody>
      </p:sp>
      <p:sp>
        <p:nvSpPr>
          <p:cNvPr id="17" name="Text Box 87"/>
          <p:cNvSpPr txBox="1">
            <a:spLocks noChangeArrowheads="1"/>
          </p:cNvSpPr>
          <p:nvPr/>
        </p:nvSpPr>
        <p:spPr bwMode="auto">
          <a:xfrm>
            <a:off x="1797012" y="252323"/>
            <a:ext cx="1533546" cy="646331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hr-HR" b="1" dirty="0">
                <a:solidFill>
                  <a:srgbClr val="F2FDF7"/>
                </a:solidFill>
              </a:rPr>
              <a:t>1. Elementi i kriteriji</a:t>
            </a:r>
            <a:endParaRPr lang="en-US" b="1" dirty="0"/>
          </a:p>
        </p:txBody>
      </p:sp>
      <p:sp>
        <p:nvSpPr>
          <p:cNvPr id="18" name="TextBox 17"/>
          <p:cNvSpPr txBox="1"/>
          <p:nvPr/>
        </p:nvSpPr>
        <p:spPr>
          <a:xfrm>
            <a:off x="6105546" y="252322"/>
            <a:ext cx="135314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b="1" dirty="0">
                <a:solidFill>
                  <a:schemeClr val="bg1"/>
                </a:solidFill>
              </a:rPr>
              <a:t>4. Naši savjeti</a:t>
            </a:r>
            <a:endParaRPr lang="hr-HR" b="1" dirty="0">
              <a:solidFill>
                <a:schemeClr val="bg1"/>
              </a:solidFill>
            </a:endParaRPr>
          </a:p>
        </p:txBody>
      </p:sp>
      <p:pic>
        <p:nvPicPr>
          <p:cNvPr id="12335" name="Picture 47" descr="card5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-38100" y="-28575"/>
            <a:ext cx="9182100" cy="6886574"/>
          </a:xfrm>
          <a:prstGeom prst="rect">
            <a:avLst/>
          </a:prstGeom>
          <a:noFill/>
          <a:effectLst>
            <a:outerShdw dist="35921" dir="2700000" algn="ctr" rotWithShape="0">
              <a:srgbClr val="808080">
                <a:alpha val="20000"/>
              </a:srgbClr>
            </a:outerShdw>
          </a:effectLst>
        </p:spPr>
      </p:pic>
      <p:sp>
        <p:nvSpPr>
          <p:cNvPr id="19" name="AutoShape 57"/>
          <p:cNvSpPr>
            <a:spLocks noChangeArrowheads="1"/>
          </p:cNvSpPr>
          <p:nvPr/>
        </p:nvSpPr>
        <p:spPr bwMode="auto">
          <a:xfrm>
            <a:off x="533400" y="1447800"/>
            <a:ext cx="8153400" cy="4876800"/>
          </a:xfrm>
          <a:prstGeom prst="roundRect">
            <a:avLst>
              <a:gd name="adj" fmla="val 16667"/>
            </a:avLst>
          </a:prstGeom>
          <a:solidFill>
            <a:srgbClr val="F2FDF7"/>
          </a:solidFill>
          <a:ln w="9525">
            <a:noFill/>
            <a:round/>
          </a:ln>
          <a:effectLst/>
        </p:spPr>
        <p:txBody>
          <a:bodyPr wrap="none" anchor="ctr"/>
          <a:lstStyle/>
          <a:p>
            <a:endParaRPr lang="hr-HR" sz="2000" dirty="0"/>
          </a:p>
          <a:p>
            <a:endParaRPr lang="hr-HR" sz="2000" dirty="0"/>
          </a:p>
          <a:p>
            <a:endParaRPr lang="hr-HR" sz="2000" dirty="0"/>
          </a:p>
          <a:p>
            <a:r>
              <a:rPr lang="hr-HR" sz="2000" dirty="0"/>
              <a:t>ČOVJEK OD ZLATA</a:t>
            </a:r>
            <a:endParaRPr lang="hr-HR" sz="2000" dirty="0"/>
          </a:p>
          <a:p>
            <a:pPr indent="457200"/>
            <a:r>
              <a:rPr lang="hr-HR" sz="2000" dirty="0"/>
              <a:t>NOĆ GEOGRAFIJE</a:t>
            </a:r>
            <a:endParaRPr lang="hr-HR" sz="2000" dirty="0"/>
          </a:p>
          <a:p>
            <a:r>
              <a:rPr lang="hr-HR" sz="2000" dirty="0"/>
              <a:t>ROBOTIK</a:t>
            </a:r>
            <a:endParaRPr lang="hr-HR" sz="2000" dirty="0"/>
          </a:p>
          <a:p>
            <a:pPr marL="457200" lvl="1" indent="457200"/>
            <a:r>
              <a:rPr lang="hr-HR" sz="2000" dirty="0"/>
              <a:t>FINANCIJSKA PISMENOST</a:t>
            </a:r>
            <a:endParaRPr lang="hr-HR" sz="2000" dirty="0"/>
          </a:p>
          <a:p>
            <a:pPr marL="914400" lvl="2" indent="457200"/>
            <a:r>
              <a:rPr lang="hr-HR" sz="2000" dirty="0"/>
              <a:t>SURADNJA S UDRUGOM METAMEDIJ</a:t>
            </a:r>
            <a:endParaRPr lang="hr-HR" sz="2000" dirty="0"/>
          </a:p>
          <a:p>
            <a:pPr marL="1371600" lvl="3" indent="457200"/>
            <a:r>
              <a:rPr lang="hr-HR" sz="2000" dirty="0"/>
              <a:t>SREDNJOŠKOLCI ČITAJU</a:t>
            </a:r>
            <a:endParaRPr lang="hr-HR" sz="2000" dirty="0"/>
          </a:p>
          <a:p>
            <a:r>
              <a:rPr lang="hr-HR" sz="2000" dirty="0"/>
              <a:t>DANI HRVATSKOG JEZIKA</a:t>
            </a:r>
            <a:endParaRPr lang="hr-HR" sz="2000" dirty="0"/>
          </a:p>
          <a:p>
            <a:pPr indent="457200"/>
            <a:r>
              <a:rPr lang="hr-HR" sz="2000" dirty="0"/>
              <a:t>VEČER (DAN) MATEMATIKE</a:t>
            </a:r>
            <a:endParaRPr lang="hr-HR" sz="2000" dirty="0"/>
          </a:p>
          <a:p>
            <a:pPr marL="914400" lvl="2" indent="457200"/>
            <a:r>
              <a:rPr lang="hr-HR" sz="2000" dirty="0"/>
              <a:t>DAN BROJA PI</a:t>
            </a:r>
            <a:endParaRPr lang="hr-HR" sz="2000" dirty="0"/>
          </a:p>
          <a:p>
            <a:pPr marL="1371600" lvl="3" indent="457200"/>
            <a:r>
              <a:rPr lang="hr-HR" sz="2000" dirty="0"/>
              <a:t>PROJEKTNI DAN GIMNAZIJE - AQUATLON</a:t>
            </a:r>
            <a:endParaRPr lang="hr-HR" sz="2000" dirty="0"/>
          </a:p>
          <a:p>
            <a:r>
              <a:rPr lang="hr-HR" sz="2000" dirty="0"/>
              <a:t>ŠKOLA AMBASADOR EUROPSKOG PARLAMENTA	</a:t>
            </a:r>
            <a:endParaRPr lang="hr-HR" sz="2000" dirty="0"/>
          </a:p>
        </p:txBody>
      </p:sp>
      <p:sp>
        <p:nvSpPr>
          <p:cNvPr id="20" name="TextBox 19"/>
          <p:cNvSpPr txBox="1"/>
          <p:nvPr/>
        </p:nvSpPr>
        <p:spPr>
          <a:xfrm>
            <a:off x="6105546" y="252323"/>
            <a:ext cx="135314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b="1" dirty="0">
                <a:solidFill>
                  <a:schemeClr val="bg1"/>
                </a:solidFill>
              </a:rPr>
              <a:t>4. Naši savjeti</a:t>
            </a:r>
            <a:endParaRPr lang="hr-HR" b="1" dirty="0">
              <a:solidFill>
                <a:schemeClr val="bg1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1223909" y="1585237"/>
            <a:ext cx="6828572" cy="7683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r-HR" sz="4400" b="1" dirty="0">
                <a:solidFill>
                  <a:schemeClr val="accent2">
                    <a:lumMod val="75000"/>
                  </a:schemeClr>
                </a:solidFill>
              </a:rPr>
              <a:t>PROJEKTI</a:t>
            </a:r>
            <a:endParaRPr lang="hr-HR" sz="4400" b="1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47" descr="card3"/>
          <p:cNvPicPr>
            <a:picLocks noChangeAspect="1" noChangeArrowheads="1"/>
          </p:cNvPicPr>
          <p:nvPr/>
        </p:nvPicPr>
        <p:blipFill>
          <a:blip r:embed="rId1" cstate="print"/>
          <a:srcRect/>
          <a:stretch>
            <a:fillRect/>
          </a:stretch>
        </p:blipFill>
        <p:spPr bwMode="auto">
          <a:xfrm>
            <a:off x="0" y="0"/>
            <a:ext cx="9182100" cy="6886575"/>
          </a:xfrm>
          <a:prstGeom prst="rect">
            <a:avLst/>
          </a:prstGeom>
          <a:noFill/>
          <a:effectLst>
            <a:outerShdw dist="35921" dir="2700000" algn="ctr" rotWithShape="0">
              <a:srgbClr val="808080">
                <a:alpha val="20000"/>
              </a:srgbClr>
            </a:outerShdw>
          </a:effectLst>
        </p:spPr>
      </p:pic>
      <p:pic>
        <p:nvPicPr>
          <p:cNvPr id="12337" name="Picture 49" descr="card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82100" cy="6886575"/>
          </a:xfrm>
          <a:prstGeom prst="rect">
            <a:avLst/>
          </a:prstGeom>
          <a:noFill/>
          <a:effectLst>
            <a:outerShdw dist="35921" dir="2700000" algn="ctr" rotWithShape="0">
              <a:srgbClr val="808080">
                <a:alpha val="20000"/>
              </a:srgbClr>
            </a:outerShdw>
          </a:effectLst>
        </p:spPr>
      </p:pic>
      <p:pic>
        <p:nvPicPr>
          <p:cNvPr id="12338" name="Picture 50" descr="card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82100" cy="6886575"/>
          </a:xfrm>
          <a:prstGeom prst="rect">
            <a:avLst/>
          </a:prstGeom>
          <a:noFill/>
          <a:effectLst>
            <a:outerShdw dist="35921" dir="2700000" algn="ctr" rotWithShape="0">
              <a:srgbClr val="808080">
                <a:alpha val="20000"/>
              </a:srgbClr>
            </a:outerShdw>
          </a:effectLst>
        </p:spPr>
      </p:pic>
      <p:pic>
        <p:nvPicPr>
          <p:cNvPr id="12339" name="Picture 51" descr="card3"/>
          <p:cNvPicPr>
            <a:picLocks noChangeAspect="1" noChangeArrowheads="1"/>
          </p:cNvPicPr>
          <p:nvPr/>
        </p:nvPicPr>
        <p:blipFill>
          <a:blip r:embed="rId1" cstate="print"/>
          <a:srcRect/>
          <a:stretch>
            <a:fillRect/>
          </a:stretch>
        </p:blipFill>
        <p:spPr bwMode="auto">
          <a:xfrm>
            <a:off x="0" y="0"/>
            <a:ext cx="9182100" cy="6886575"/>
          </a:xfrm>
          <a:prstGeom prst="rect">
            <a:avLst/>
          </a:prstGeom>
          <a:noFill/>
          <a:effectLst>
            <a:outerShdw dist="35921" dir="2700000" algn="ctr" rotWithShape="0">
              <a:srgbClr val="808080">
                <a:alpha val="20000"/>
              </a:srgbClr>
            </a:outerShdw>
          </a:effectLst>
        </p:spPr>
      </p:pic>
      <p:pic>
        <p:nvPicPr>
          <p:cNvPr id="12336" name="Picture 48" descr="card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-38100" y="-28575"/>
            <a:ext cx="9182100" cy="6886575"/>
          </a:xfrm>
          <a:prstGeom prst="rect">
            <a:avLst/>
          </a:prstGeom>
          <a:noFill/>
          <a:effectLst>
            <a:outerShdw dist="35921" dir="2700000" algn="ctr" rotWithShape="0">
              <a:srgbClr val="808080">
                <a:alpha val="20000"/>
              </a:srgbClr>
            </a:outerShdw>
          </a:effectLst>
        </p:spPr>
      </p:pic>
      <p:sp>
        <p:nvSpPr>
          <p:cNvPr id="1229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738134" y="1447800"/>
            <a:ext cx="7948665" cy="4876799"/>
          </a:xfrm>
        </p:spPr>
        <p:txBody>
          <a:bodyPr/>
          <a:lstStyle/>
          <a:p>
            <a:pPr>
              <a:buNone/>
            </a:pPr>
            <a:endParaRPr lang="hr-HR" sz="2000" dirty="0">
              <a:latin typeface="+mj-lt"/>
            </a:endParaRPr>
          </a:p>
          <a:p>
            <a:pPr lvl="1">
              <a:buNone/>
            </a:pPr>
            <a:endParaRPr lang="hr-HR" sz="1600" dirty="0">
              <a:latin typeface="+mj-lt"/>
            </a:endParaRPr>
          </a:p>
          <a:p>
            <a:pPr>
              <a:buNone/>
            </a:pPr>
            <a:r>
              <a:rPr lang="hr-HR" sz="2000" dirty="0">
                <a:latin typeface="+mj-lt"/>
              </a:rPr>
              <a:t> </a:t>
            </a:r>
            <a:endParaRPr lang="en-US" sz="2000" dirty="0">
              <a:latin typeface="+mj-lt"/>
            </a:endParaRPr>
          </a:p>
        </p:txBody>
      </p:sp>
      <p:sp>
        <p:nvSpPr>
          <p:cNvPr id="14" name="Text Box 85"/>
          <p:cNvSpPr txBox="1">
            <a:spLocks noChangeArrowheads="1"/>
          </p:cNvSpPr>
          <p:nvPr/>
        </p:nvSpPr>
        <p:spPr bwMode="auto">
          <a:xfrm>
            <a:off x="4681538" y="252323"/>
            <a:ext cx="1424008" cy="646331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hr-HR" b="1" dirty="0">
                <a:solidFill>
                  <a:srgbClr val="F2FDF7"/>
                </a:solidFill>
              </a:rPr>
              <a:t>3. Korisne informacije</a:t>
            </a:r>
            <a:endParaRPr lang="en-US" b="1" dirty="0"/>
          </a:p>
        </p:txBody>
      </p:sp>
      <p:sp>
        <p:nvSpPr>
          <p:cNvPr id="15" name="Text Box 86"/>
          <p:cNvSpPr txBox="1">
            <a:spLocks noChangeArrowheads="1"/>
          </p:cNvSpPr>
          <p:nvPr/>
        </p:nvSpPr>
        <p:spPr bwMode="auto">
          <a:xfrm>
            <a:off x="3257531" y="252323"/>
            <a:ext cx="1424007" cy="646331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hr-HR" b="1" dirty="0">
                <a:solidFill>
                  <a:srgbClr val="F2FDF7"/>
                </a:solidFill>
              </a:rPr>
              <a:t>2. Odluka o upisu</a:t>
            </a:r>
            <a:endParaRPr lang="en-US" b="1" dirty="0"/>
          </a:p>
        </p:txBody>
      </p:sp>
      <p:sp>
        <p:nvSpPr>
          <p:cNvPr id="16" name="Text Box 84"/>
          <p:cNvSpPr txBox="1">
            <a:spLocks noChangeArrowheads="1"/>
          </p:cNvSpPr>
          <p:nvPr/>
        </p:nvSpPr>
        <p:spPr bwMode="auto">
          <a:xfrm>
            <a:off x="457200" y="471488"/>
            <a:ext cx="1084221" cy="40011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hr-HR" sz="2000" b="1" dirty="0">
                <a:solidFill>
                  <a:srgbClr val="F2FDF7"/>
                </a:solidFill>
              </a:rPr>
              <a:t>Upisi</a:t>
            </a:r>
            <a:endParaRPr lang="en-US" sz="2000" b="1" dirty="0"/>
          </a:p>
        </p:txBody>
      </p:sp>
      <p:sp>
        <p:nvSpPr>
          <p:cNvPr id="17" name="Text Box 87"/>
          <p:cNvSpPr txBox="1">
            <a:spLocks noChangeArrowheads="1"/>
          </p:cNvSpPr>
          <p:nvPr/>
        </p:nvSpPr>
        <p:spPr bwMode="auto">
          <a:xfrm>
            <a:off x="1797012" y="252323"/>
            <a:ext cx="1533546" cy="646331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hr-HR" b="1" dirty="0">
                <a:solidFill>
                  <a:srgbClr val="F2FDF7"/>
                </a:solidFill>
              </a:rPr>
              <a:t>1. Elementi i kriteriji</a:t>
            </a:r>
            <a:endParaRPr lang="en-US" b="1" dirty="0"/>
          </a:p>
        </p:txBody>
      </p:sp>
      <p:sp>
        <p:nvSpPr>
          <p:cNvPr id="18" name="TextBox 17"/>
          <p:cNvSpPr txBox="1"/>
          <p:nvPr/>
        </p:nvSpPr>
        <p:spPr>
          <a:xfrm>
            <a:off x="6105546" y="252322"/>
            <a:ext cx="135314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b="1" dirty="0">
                <a:solidFill>
                  <a:schemeClr val="bg1"/>
                </a:solidFill>
              </a:rPr>
              <a:t>4. Naši savjeti</a:t>
            </a:r>
            <a:endParaRPr lang="hr-HR" b="1" dirty="0">
              <a:solidFill>
                <a:schemeClr val="bg1"/>
              </a:solidFill>
            </a:endParaRPr>
          </a:p>
        </p:txBody>
      </p:sp>
      <p:pic>
        <p:nvPicPr>
          <p:cNvPr id="12335" name="Picture 47" descr="card5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-38100" y="-28575"/>
            <a:ext cx="9182100" cy="6886574"/>
          </a:xfrm>
          <a:prstGeom prst="rect">
            <a:avLst/>
          </a:prstGeom>
          <a:noFill/>
          <a:effectLst>
            <a:outerShdw dist="35921" dir="2700000" algn="ctr" rotWithShape="0">
              <a:srgbClr val="808080">
                <a:alpha val="20000"/>
              </a:srgbClr>
            </a:outerShdw>
          </a:effectLst>
        </p:spPr>
      </p:pic>
      <p:sp>
        <p:nvSpPr>
          <p:cNvPr id="19" name="AutoShape 57"/>
          <p:cNvSpPr>
            <a:spLocks noChangeArrowheads="1"/>
          </p:cNvSpPr>
          <p:nvPr/>
        </p:nvSpPr>
        <p:spPr bwMode="auto">
          <a:xfrm>
            <a:off x="533400" y="1447800"/>
            <a:ext cx="8153400" cy="4876800"/>
          </a:xfrm>
          <a:prstGeom prst="roundRect">
            <a:avLst>
              <a:gd name="adj" fmla="val 16667"/>
            </a:avLst>
          </a:prstGeom>
          <a:solidFill>
            <a:srgbClr val="F2FDF7"/>
          </a:solidFill>
          <a:ln w="9525">
            <a:noFill/>
            <a:round/>
          </a:ln>
          <a:effectLst/>
        </p:spPr>
        <p:txBody>
          <a:bodyPr wrap="none" anchor="ctr"/>
          <a:lstStyle/>
          <a:p>
            <a:pPr algn="l"/>
            <a:endParaRPr lang="hr-HR" sz="2000" dirty="0"/>
          </a:p>
          <a:p>
            <a:pPr algn="l"/>
            <a:endParaRPr lang="hr-HR" sz="2000" dirty="0"/>
          </a:p>
          <a:p>
            <a:pPr algn="ctr"/>
            <a:endParaRPr lang="hr-HR" sz="2000" dirty="0">
              <a:sym typeface="+mn-ea"/>
            </a:endParaRPr>
          </a:p>
          <a:p>
            <a:pPr algn="ctr"/>
            <a:r>
              <a:rPr lang="hr-HR" sz="2000" dirty="0">
                <a:sym typeface="+mn-ea"/>
              </a:rPr>
              <a:t>STRUČNE EKSKURZIJE</a:t>
            </a:r>
            <a:endParaRPr lang="hr-HR" sz="2000" dirty="0">
              <a:sym typeface="+mn-ea"/>
            </a:endParaRPr>
          </a:p>
          <a:p>
            <a:pPr algn="ctr"/>
            <a:endParaRPr lang="hr-HR" sz="2000" dirty="0"/>
          </a:p>
          <a:p>
            <a:pPr algn="ctr"/>
            <a:r>
              <a:rPr lang="hr-HR" sz="2000" dirty="0"/>
              <a:t>TERENSKA NASTAVA</a:t>
            </a:r>
            <a:endParaRPr lang="hr-HR" sz="2000" dirty="0"/>
          </a:p>
          <a:p>
            <a:pPr algn="ctr"/>
            <a:endParaRPr lang="hr-HR" sz="2000" dirty="0"/>
          </a:p>
          <a:p>
            <a:pPr algn="ctr"/>
            <a:r>
              <a:rPr lang="hr-HR" sz="2000" dirty="0"/>
              <a:t>POSJETI</a:t>
            </a:r>
            <a:endParaRPr lang="hr-HR" sz="2000" dirty="0"/>
          </a:p>
          <a:p>
            <a:pPr algn="ctr"/>
            <a:endParaRPr lang="hr-HR" sz="2000" dirty="0"/>
          </a:p>
          <a:p>
            <a:pPr algn="ctr"/>
            <a:r>
              <a:rPr lang="hr-HR" sz="2000" dirty="0"/>
              <a:t>ŠKOLSKI IZLETI</a:t>
            </a:r>
            <a:endParaRPr lang="hr-HR" sz="2000" dirty="0"/>
          </a:p>
        </p:txBody>
      </p:sp>
      <p:sp>
        <p:nvSpPr>
          <p:cNvPr id="20" name="TextBox 19"/>
          <p:cNvSpPr txBox="1"/>
          <p:nvPr/>
        </p:nvSpPr>
        <p:spPr>
          <a:xfrm>
            <a:off x="6105546" y="252323"/>
            <a:ext cx="135314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b="1" dirty="0">
                <a:solidFill>
                  <a:schemeClr val="bg1"/>
                </a:solidFill>
              </a:rPr>
              <a:t>4. Naši savjeti</a:t>
            </a:r>
            <a:endParaRPr lang="hr-HR" b="1" dirty="0">
              <a:solidFill>
                <a:schemeClr val="bg1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1259469" y="1592857"/>
            <a:ext cx="6828572" cy="14452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r-HR" sz="4400" b="1" dirty="0">
                <a:solidFill>
                  <a:schemeClr val="accent2">
                    <a:lumMod val="75000"/>
                  </a:schemeClr>
                </a:solidFill>
              </a:rPr>
              <a:t>IZVANUČIONIČKA NASTAVA</a:t>
            </a:r>
            <a:endParaRPr lang="hr-HR" sz="4400" b="1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47" descr="card3"/>
          <p:cNvPicPr>
            <a:picLocks noChangeAspect="1" noChangeArrowheads="1"/>
          </p:cNvPicPr>
          <p:nvPr/>
        </p:nvPicPr>
        <p:blipFill>
          <a:blip r:embed="rId1" cstate="print"/>
          <a:srcRect/>
          <a:stretch>
            <a:fillRect/>
          </a:stretch>
        </p:blipFill>
        <p:spPr bwMode="auto">
          <a:xfrm>
            <a:off x="0" y="0"/>
            <a:ext cx="9182100" cy="6886575"/>
          </a:xfrm>
          <a:prstGeom prst="rect">
            <a:avLst/>
          </a:prstGeom>
          <a:noFill/>
          <a:effectLst>
            <a:outerShdw dist="35921" dir="2700000" algn="ctr" rotWithShape="0">
              <a:srgbClr val="808080">
                <a:alpha val="20000"/>
              </a:srgbClr>
            </a:outerShdw>
          </a:effectLst>
        </p:spPr>
      </p:pic>
      <p:pic>
        <p:nvPicPr>
          <p:cNvPr id="12337" name="Picture 49" descr="card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82100" cy="6886575"/>
          </a:xfrm>
          <a:prstGeom prst="rect">
            <a:avLst/>
          </a:prstGeom>
          <a:noFill/>
          <a:effectLst>
            <a:outerShdw dist="35921" dir="2700000" algn="ctr" rotWithShape="0">
              <a:srgbClr val="808080">
                <a:alpha val="20000"/>
              </a:srgbClr>
            </a:outerShdw>
          </a:effectLst>
        </p:spPr>
      </p:pic>
      <p:pic>
        <p:nvPicPr>
          <p:cNvPr id="12338" name="Picture 50" descr="card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82100" cy="6886575"/>
          </a:xfrm>
          <a:prstGeom prst="rect">
            <a:avLst/>
          </a:prstGeom>
          <a:noFill/>
          <a:effectLst>
            <a:outerShdw dist="35921" dir="2700000" algn="ctr" rotWithShape="0">
              <a:srgbClr val="808080">
                <a:alpha val="20000"/>
              </a:srgbClr>
            </a:outerShdw>
          </a:effectLst>
        </p:spPr>
      </p:pic>
      <p:pic>
        <p:nvPicPr>
          <p:cNvPr id="12339" name="Picture 51" descr="card3"/>
          <p:cNvPicPr>
            <a:picLocks noChangeAspect="1" noChangeArrowheads="1"/>
          </p:cNvPicPr>
          <p:nvPr/>
        </p:nvPicPr>
        <p:blipFill>
          <a:blip r:embed="rId1" cstate="print"/>
          <a:srcRect/>
          <a:stretch>
            <a:fillRect/>
          </a:stretch>
        </p:blipFill>
        <p:spPr bwMode="auto">
          <a:xfrm>
            <a:off x="0" y="0"/>
            <a:ext cx="9182100" cy="6886575"/>
          </a:xfrm>
          <a:prstGeom prst="rect">
            <a:avLst/>
          </a:prstGeom>
          <a:noFill/>
          <a:effectLst>
            <a:outerShdw dist="35921" dir="2700000" algn="ctr" rotWithShape="0">
              <a:srgbClr val="808080">
                <a:alpha val="20000"/>
              </a:srgbClr>
            </a:outerShdw>
          </a:effectLst>
        </p:spPr>
      </p:pic>
      <p:pic>
        <p:nvPicPr>
          <p:cNvPr id="12336" name="Picture 48" descr="card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-38100" y="-28575"/>
            <a:ext cx="9182100" cy="6886575"/>
          </a:xfrm>
          <a:prstGeom prst="rect">
            <a:avLst/>
          </a:prstGeom>
          <a:noFill/>
          <a:effectLst>
            <a:outerShdw dist="35921" dir="2700000" algn="ctr" rotWithShape="0">
              <a:srgbClr val="808080">
                <a:alpha val="20000"/>
              </a:srgbClr>
            </a:outerShdw>
          </a:effectLst>
        </p:spPr>
      </p:pic>
      <p:sp>
        <p:nvSpPr>
          <p:cNvPr id="1229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738134" y="1447800"/>
            <a:ext cx="7948665" cy="4876799"/>
          </a:xfrm>
        </p:spPr>
        <p:txBody>
          <a:bodyPr/>
          <a:lstStyle/>
          <a:p>
            <a:pPr>
              <a:buNone/>
            </a:pPr>
            <a:endParaRPr lang="hr-HR" sz="2000" dirty="0">
              <a:latin typeface="+mj-lt"/>
            </a:endParaRPr>
          </a:p>
          <a:p>
            <a:pPr lvl="1">
              <a:buNone/>
            </a:pPr>
            <a:endParaRPr lang="hr-HR" sz="1600" dirty="0">
              <a:latin typeface="+mj-lt"/>
            </a:endParaRPr>
          </a:p>
          <a:p>
            <a:pPr>
              <a:buNone/>
            </a:pPr>
            <a:r>
              <a:rPr lang="hr-HR" sz="2000" dirty="0">
                <a:latin typeface="+mj-lt"/>
              </a:rPr>
              <a:t> </a:t>
            </a:r>
            <a:endParaRPr lang="en-US" sz="2000" dirty="0">
              <a:latin typeface="+mj-lt"/>
            </a:endParaRPr>
          </a:p>
        </p:txBody>
      </p:sp>
      <p:sp>
        <p:nvSpPr>
          <p:cNvPr id="14" name="Text Box 85"/>
          <p:cNvSpPr txBox="1">
            <a:spLocks noChangeArrowheads="1"/>
          </p:cNvSpPr>
          <p:nvPr/>
        </p:nvSpPr>
        <p:spPr bwMode="auto">
          <a:xfrm>
            <a:off x="4681538" y="252323"/>
            <a:ext cx="1424008" cy="646331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hr-HR" b="1" dirty="0">
                <a:solidFill>
                  <a:srgbClr val="F2FDF7"/>
                </a:solidFill>
              </a:rPr>
              <a:t>3. Korisne informacije</a:t>
            </a:r>
            <a:endParaRPr lang="en-US" b="1" dirty="0"/>
          </a:p>
        </p:txBody>
      </p:sp>
      <p:sp>
        <p:nvSpPr>
          <p:cNvPr id="15" name="Text Box 86"/>
          <p:cNvSpPr txBox="1">
            <a:spLocks noChangeArrowheads="1"/>
          </p:cNvSpPr>
          <p:nvPr/>
        </p:nvSpPr>
        <p:spPr bwMode="auto">
          <a:xfrm>
            <a:off x="3257531" y="252323"/>
            <a:ext cx="1424007" cy="646331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hr-HR" b="1" dirty="0">
                <a:solidFill>
                  <a:srgbClr val="F2FDF7"/>
                </a:solidFill>
              </a:rPr>
              <a:t>2. Odluka o upisu</a:t>
            </a:r>
            <a:endParaRPr lang="en-US" b="1" dirty="0"/>
          </a:p>
        </p:txBody>
      </p:sp>
      <p:sp>
        <p:nvSpPr>
          <p:cNvPr id="16" name="Text Box 84"/>
          <p:cNvSpPr txBox="1">
            <a:spLocks noChangeArrowheads="1"/>
          </p:cNvSpPr>
          <p:nvPr/>
        </p:nvSpPr>
        <p:spPr bwMode="auto">
          <a:xfrm>
            <a:off x="457200" y="471488"/>
            <a:ext cx="1084221" cy="40011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hr-HR" sz="2000" b="1" dirty="0">
                <a:solidFill>
                  <a:srgbClr val="F2FDF7"/>
                </a:solidFill>
              </a:rPr>
              <a:t>Upisi</a:t>
            </a:r>
            <a:endParaRPr lang="en-US" sz="2000" b="1" dirty="0"/>
          </a:p>
        </p:txBody>
      </p:sp>
      <p:sp>
        <p:nvSpPr>
          <p:cNvPr id="17" name="Text Box 87"/>
          <p:cNvSpPr txBox="1">
            <a:spLocks noChangeArrowheads="1"/>
          </p:cNvSpPr>
          <p:nvPr/>
        </p:nvSpPr>
        <p:spPr bwMode="auto">
          <a:xfrm>
            <a:off x="1797012" y="252323"/>
            <a:ext cx="1533546" cy="646331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hr-HR" b="1" dirty="0">
                <a:solidFill>
                  <a:srgbClr val="F2FDF7"/>
                </a:solidFill>
              </a:rPr>
              <a:t>1. Elementi i kriteriji</a:t>
            </a:r>
            <a:endParaRPr lang="en-US" b="1" dirty="0"/>
          </a:p>
        </p:txBody>
      </p:sp>
      <p:sp>
        <p:nvSpPr>
          <p:cNvPr id="18" name="TextBox 17"/>
          <p:cNvSpPr txBox="1"/>
          <p:nvPr/>
        </p:nvSpPr>
        <p:spPr>
          <a:xfrm>
            <a:off x="6105546" y="252322"/>
            <a:ext cx="135314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b="1" dirty="0">
                <a:solidFill>
                  <a:schemeClr val="bg1"/>
                </a:solidFill>
              </a:rPr>
              <a:t>4. Naši savjeti</a:t>
            </a:r>
            <a:endParaRPr lang="hr-HR" b="1" dirty="0">
              <a:solidFill>
                <a:schemeClr val="bg1"/>
              </a:solidFill>
            </a:endParaRPr>
          </a:p>
        </p:txBody>
      </p:sp>
      <p:pic>
        <p:nvPicPr>
          <p:cNvPr id="12335" name="Picture 47" descr="card5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-38100" y="-28575"/>
            <a:ext cx="9182100" cy="6886574"/>
          </a:xfrm>
          <a:prstGeom prst="rect">
            <a:avLst/>
          </a:prstGeom>
          <a:noFill/>
          <a:effectLst>
            <a:outerShdw dist="35921" dir="2700000" algn="ctr" rotWithShape="0">
              <a:srgbClr val="808080">
                <a:alpha val="20000"/>
              </a:srgbClr>
            </a:outerShdw>
          </a:effectLst>
        </p:spPr>
      </p:pic>
      <p:sp>
        <p:nvSpPr>
          <p:cNvPr id="19" name="AutoShape 57"/>
          <p:cNvSpPr>
            <a:spLocks noChangeArrowheads="1"/>
          </p:cNvSpPr>
          <p:nvPr/>
        </p:nvSpPr>
        <p:spPr bwMode="auto">
          <a:xfrm>
            <a:off x="533400" y="1447800"/>
            <a:ext cx="8153400" cy="4876800"/>
          </a:xfrm>
          <a:prstGeom prst="roundRect">
            <a:avLst>
              <a:gd name="adj" fmla="val 16667"/>
            </a:avLst>
          </a:prstGeom>
          <a:solidFill>
            <a:srgbClr val="F2FDF7"/>
          </a:solidFill>
          <a:ln w="9525">
            <a:noFill/>
            <a:round/>
          </a:ln>
          <a:effectLst/>
        </p:spPr>
        <p:txBody>
          <a:bodyPr wrap="none" anchor="ctr"/>
          <a:lstStyle/>
          <a:p>
            <a:endParaRPr lang="hr-HR" sz="2000" dirty="0">
              <a:hlinkClick r:id="rId6" action="ppaction://hlinkfile"/>
            </a:endParaRPr>
          </a:p>
          <a:p>
            <a:endParaRPr lang="hr-HR" sz="2000" dirty="0">
              <a:hlinkClick r:id="rId6" action="ppaction://hlinkfile"/>
            </a:endParaRPr>
          </a:p>
          <a:p>
            <a:endParaRPr lang="hr-HR" sz="2000" dirty="0">
              <a:hlinkClick r:id="rId6" action="ppaction://hlinkfile"/>
            </a:endParaRPr>
          </a:p>
          <a:p>
            <a:endParaRPr lang="hr-HR" sz="2000" dirty="0">
              <a:hlinkClick r:id="rId6" action="ppaction://hlinkfile"/>
            </a:endParaRPr>
          </a:p>
          <a:p>
            <a:endParaRPr lang="hr-HR" sz="2000" dirty="0">
              <a:hlinkClick r:id="rId6" action="ppaction://hlinkfile"/>
            </a:endParaRPr>
          </a:p>
          <a:p>
            <a:endParaRPr lang="hr-HR" sz="2000" dirty="0">
              <a:hlinkClick r:id="rId6" action="ppaction://hlinkfile"/>
            </a:endParaRPr>
          </a:p>
          <a:p>
            <a:endParaRPr lang="hr-HR" sz="2000" dirty="0">
              <a:hlinkClick r:id="rId6" action="ppaction://hlinkfile"/>
            </a:endParaRPr>
          </a:p>
          <a:p>
            <a:endParaRPr lang="hr-HR" sz="2000" dirty="0">
              <a:hlinkClick r:id="rId6" action="ppaction://hlinkfile"/>
            </a:endParaRPr>
          </a:p>
          <a:p>
            <a:endParaRPr lang="hr-HR" sz="2000" dirty="0">
              <a:hlinkClick r:id="rId6" action="ppaction://hlinkfile"/>
            </a:endParaRPr>
          </a:p>
          <a:p>
            <a:endParaRPr lang="hr-HR" sz="2000" dirty="0">
              <a:hlinkClick r:id="rId6" action="ppaction://hlinkfile"/>
            </a:endParaRPr>
          </a:p>
          <a:p>
            <a:endParaRPr lang="hr-HR" sz="2000" dirty="0">
              <a:hlinkClick r:id="rId6" action="ppaction://hlinkfile"/>
            </a:endParaRPr>
          </a:p>
          <a:p>
            <a:endParaRPr lang="hr-HR" sz="2000" dirty="0">
              <a:hlinkClick r:id="rId6" action="ppaction://hlinkfile"/>
            </a:endParaRPr>
          </a:p>
          <a:p>
            <a:endParaRPr lang="hr-HR" sz="2000" dirty="0">
              <a:hlinkClick r:id="rId6" action="ppaction://hlinkfile"/>
            </a:endParaRPr>
          </a:p>
          <a:p>
            <a:endParaRPr lang="hr-HR" sz="2000" dirty="0"/>
          </a:p>
        </p:txBody>
      </p:sp>
      <p:sp>
        <p:nvSpPr>
          <p:cNvPr id="20" name="TextBox 19"/>
          <p:cNvSpPr txBox="1"/>
          <p:nvPr/>
        </p:nvSpPr>
        <p:spPr>
          <a:xfrm>
            <a:off x="6105546" y="252323"/>
            <a:ext cx="135314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b="1" dirty="0">
                <a:solidFill>
                  <a:schemeClr val="bg1"/>
                </a:solidFill>
              </a:rPr>
              <a:t>4. Naši savjeti</a:t>
            </a:r>
            <a:endParaRPr lang="hr-HR" b="1" dirty="0">
              <a:solidFill>
                <a:schemeClr val="bg1"/>
              </a:solidFill>
            </a:endParaRPr>
          </a:p>
        </p:txBody>
      </p:sp>
      <p:pic>
        <p:nvPicPr>
          <p:cNvPr id="2" name="Picture 1" descr="8192_slika_2_f_i8maya8vg6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409700" y="1880870"/>
            <a:ext cx="6324600" cy="3550920"/>
          </a:xfrm>
          <a:prstGeom prst="rect">
            <a:avLst/>
          </a:prstGeom>
        </p:spPr>
      </p:pic>
      <p:sp>
        <p:nvSpPr>
          <p:cNvPr id="4" name="Text Box 3"/>
          <p:cNvSpPr txBox="1"/>
          <p:nvPr/>
        </p:nvSpPr>
        <p:spPr>
          <a:xfrm>
            <a:off x="2950210" y="5668010"/>
            <a:ext cx="280987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hr-HR" altLang="en-US">
                <a:hlinkClick r:id="rId6" tooltip="" action="ppaction://hlinkfile"/>
              </a:rPr>
              <a:t>gimnazija pula</a:t>
            </a:r>
            <a:endParaRPr lang="hr-HR" alt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78" descr="card1"/>
          <p:cNvPicPr>
            <a:picLocks noChangeAspect="1" noChangeArrowheads="1"/>
          </p:cNvPicPr>
          <p:nvPr/>
        </p:nvPicPr>
        <p:blipFill>
          <a:blip r:embed="rId1" cstate="print"/>
          <a:srcRect/>
          <a:stretch>
            <a:fillRect/>
          </a:stretch>
        </p:blipFill>
        <p:spPr bwMode="auto">
          <a:xfrm>
            <a:off x="0" y="-14288"/>
            <a:ext cx="9182100" cy="6886576"/>
          </a:xfrm>
          <a:prstGeom prst="rect">
            <a:avLst/>
          </a:prstGeom>
          <a:noFill/>
          <a:effectLst>
            <a:outerShdw dist="35921" dir="2700000" algn="ctr" rotWithShape="0">
              <a:srgbClr val="808080">
                <a:alpha val="20000"/>
              </a:srgbClr>
            </a:outerShdw>
          </a:effectLst>
        </p:spPr>
      </p:pic>
      <p:pic>
        <p:nvPicPr>
          <p:cNvPr id="10280" name="Picture 40" descr="card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82100" cy="6886575"/>
          </a:xfrm>
          <a:prstGeom prst="rect">
            <a:avLst/>
          </a:prstGeom>
          <a:noFill/>
          <a:effectLst>
            <a:outerShdw dist="35921" dir="2700000" algn="ctr" rotWithShape="0">
              <a:srgbClr val="808080">
                <a:alpha val="20000"/>
              </a:srgbClr>
            </a:outerShdw>
          </a:effectLst>
        </p:spPr>
      </p:pic>
      <p:pic>
        <p:nvPicPr>
          <p:cNvPr id="10281" name="Picture 41" descr="card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82100" cy="6886575"/>
          </a:xfrm>
          <a:prstGeom prst="rect">
            <a:avLst/>
          </a:prstGeom>
          <a:noFill/>
          <a:effectLst>
            <a:outerShdw dist="35921" dir="2700000" algn="ctr" rotWithShape="0">
              <a:srgbClr val="808080">
                <a:alpha val="20000"/>
              </a:srgbClr>
            </a:outerShdw>
          </a:effectLst>
        </p:spPr>
      </p:pic>
      <p:pic>
        <p:nvPicPr>
          <p:cNvPr id="10284" name="Picture 44" descr="card1"/>
          <p:cNvPicPr>
            <a:picLocks noChangeAspect="1" noChangeArrowheads="1"/>
          </p:cNvPicPr>
          <p:nvPr/>
        </p:nvPicPr>
        <p:blipFill>
          <a:blip r:embed="rId1" cstate="print"/>
          <a:srcRect/>
          <a:stretch>
            <a:fillRect/>
          </a:stretch>
        </p:blipFill>
        <p:spPr bwMode="auto">
          <a:xfrm>
            <a:off x="0" y="0"/>
            <a:ext cx="9182100" cy="6886575"/>
          </a:xfrm>
          <a:prstGeom prst="rect">
            <a:avLst/>
          </a:prstGeom>
          <a:noFill/>
          <a:effectLst>
            <a:outerShdw dist="35921" dir="2700000" algn="ctr" rotWithShape="0">
              <a:srgbClr val="808080">
                <a:alpha val="20000"/>
              </a:srgbClr>
            </a:outerShdw>
          </a:effectLst>
        </p:spPr>
      </p:pic>
      <p:pic>
        <p:nvPicPr>
          <p:cNvPr id="10282" name="Picture 42" descr="card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0"/>
            <a:ext cx="9182100" cy="6886575"/>
          </a:xfrm>
          <a:prstGeom prst="rect">
            <a:avLst/>
          </a:prstGeom>
          <a:noFill/>
          <a:effectLst>
            <a:outerShdw dist="35921" dir="2700000" algn="ctr" rotWithShape="0">
              <a:srgbClr val="808080">
                <a:alpha val="20000"/>
              </a:srgbClr>
            </a:outerShdw>
          </a:effectLst>
        </p:spPr>
      </p:pic>
      <p:pic>
        <p:nvPicPr>
          <p:cNvPr id="10283" name="Picture 43" descr="card2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0" y="0"/>
            <a:ext cx="9182100" cy="6886575"/>
          </a:xfrm>
          <a:prstGeom prst="rect">
            <a:avLst/>
          </a:prstGeom>
          <a:noFill/>
          <a:effectLst>
            <a:outerShdw dist="35921" dir="2700000" algn="ctr" rotWithShape="0">
              <a:srgbClr val="808080">
                <a:alpha val="20000"/>
              </a:srgbClr>
            </a:outerShdw>
          </a:effectLst>
        </p:spPr>
      </p:pic>
      <p:sp>
        <p:nvSpPr>
          <p:cNvPr id="10290" name="AutoShape 50"/>
          <p:cNvSpPr>
            <a:spLocks noChangeArrowheads="1"/>
          </p:cNvSpPr>
          <p:nvPr/>
        </p:nvSpPr>
        <p:spPr bwMode="auto">
          <a:xfrm>
            <a:off x="533400" y="1447800"/>
            <a:ext cx="8153400" cy="4876800"/>
          </a:xfrm>
          <a:prstGeom prst="roundRect">
            <a:avLst>
              <a:gd name="adj" fmla="val 16667"/>
            </a:avLst>
          </a:prstGeom>
          <a:solidFill>
            <a:srgbClr val="F2FDF7"/>
          </a:solidFill>
          <a:ln w="9525">
            <a:noFill/>
            <a:round/>
          </a:ln>
          <a:effectLst/>
        </p:spPr>
        <p:txBody>
          <a:bodyPr wrap="none" anchor="ctr"/>
          <a:lstStyle/>
          <a:p>
            <a:endParaRPr lang="hr-HR"/>
          </a:p>
        </p:txBody>
      </p:sp>
      <p:sp>
        <p:nvSpPr>
          <p:cNvPr id="16" name="Text Box 85"/>
          <p:cNvSpPr txBox="1">
            <a:spLocks noChangeArrowheads="1"/>
          </p:cNvSpPr>
          <p:nvPr/>
        </p:nvSpPr>
        <p:spPr bwMode="auto">
          <a:xfrm>
            <a:off x="4681538" y="252323"/>
            <a:ext cx="1424008" cy="646331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hr-HR" b="1" dirty="0">
                <a:solidFill>
                  <a:srgbClr val="F2FDF7"/>
                </a:solidFill>
              </a:rPr>
              <a:t>3. Korisne informacije</a:t>
            </a:r>
            <a:endParaRPr lang="en-US" b="1" dirty="0"/>
          </a:p>
        </p:txBody>
      </p:sp>
      <p:sp>
        <p:nvSpPr>
          <p:cNvPr id="18" name="Text Box 86"/>
          <p:cNvSpPr txBox="1">
            <a:spLocks noChangeArrowheads="1"/>
          </p:cNvSpPr>
          <p:nvPr/>
        </p:nvSpPr>
        <p:spPr bwMode="auto">
          <a:xfrm>
            <a:off x="3257531" y="252323"/>
            <a:ext cx="1424007" cy="646331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hr-HR" b="1" dirty="0">
                <a:solidFill>
                  <a:srgbClr val="F2FDF7"/>
                </a:solidFill>
              </a:rPr>
              <a:t>2. Odluka o upisu</a:t>
            </a:r>
            <a:endParaRPr lang="en-US" b="1" dirty="0"/>
          </a:p>
        </p:txBody>
      </p:sp>
      <p:sp>
        <p:nvSpPr>
          <p:cNvPr id="23" name="Text Box 84"/>
          <p:cNvSpPr txBox="1">
            <a:spLocks noChangeArrowheads="1"/>
          </p:cNvSpPr>
          <p:nvPr/>
        </p:nvSpPr>
        <p:spPr bwMode="auto">
          <a:xfrm>
            <a:off x="457200" y="471488"/>
            <a:ext cx="1084221" cy="40011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hr-HR" sz="2000" b="1" dirty="0">
                <a:solidFill>
                  <a:srgbClr val="F2FDF7"/>
                </a:solidFill>
              </a:rPr>
              <a:t>Upisi</a:t>
            </a:r>
            <a:endParaRPr lang="en-US" sz="2000" b="1" dirty="0"/>
          </a:p>
        </p:txBody>
      </p:sp>
      <p:sp>
        <p:nvSpPr>
          <p:cNvPr id="24" name="Text Box 87"/>
          <p:cNvSpPr txBox="1">
            <a:spLocks noChangeArrowheads="1"/>
          </p:cNvSpPr>
          <p:nvPr/>
        </p:nvSpPr>
        <p:spPr bwMode="auto">
          <a:xfrm>
            <a:off x="1797012" y="252323"/>
            <a:ext cx="1533546" cy="646331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hr-HR" b="1" dirty="0">
                <a:solidFill>
                  <a:srgbClr val="F2FDF7"/>
                </a:solidFill>
              </a:rPr>
              <a:t>1. Elementi i kriteriji</a:t>
            </a:r>
            <a:endParaRPr lang="en-US" b="1" dirty="0"/>
          </a:p>
        </p:txBody>
      </p:sp>
      <p:sp>
        <p:nvSpPr>
          <p:cNvPr id="25" name="TextBox 24"/>
          <p:cNvSpPr txBox="1"/>
          <p:nvPr/>
        </p:nvSpPr>
        <p:spPr>
          <a:xfrm>
            <a:off x="6105546" y="252322"/>
            <a:ext cx="135314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b="1" dirty="0">
                <a:solidFill>
                  <a:schemeClr val="bg1"/>
                </a:solidFill>
              </a:rPr>
              <a:t>4. Naši savjeti</a:t>
            </a:r>
            <a:endParaRPr lang="hr-HR" b="1" dirty="0">
              <a:solidFill>
                <a:schemeClr val="bg1"/>
              </a:solidFill>
            </a:endParaRPr>
          </a:p>
        </p:txBody>
      </p:sp>
      <p:sp>
        <p:nvSpPr>
          <p:cNvPr id="17" name="Text Box 87"/>
          <p:cNvSpPr txBox="1">
            <a:spLocks noChangeArrowheads="1"/>
          </p:cNvSpPr>
          <p:nvPr/>
        </p:nvSpPr>
        <p:spPr bwMode="auto">
          <a:xfrm>
            <a:off x="811161" y="1785915"/>
            <a:ext cx="7302600" cy="3600986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hr-HR" sz="2400" b="1" dirty="0">
                <a:solidFill>
                  <a:srgbClr val="00B0F0"/>
                </a:solidFill>
              </a:rPr>
              <a:t>1. Elementi i kriteriji za upis kandidata u Gimnaziju Pula</a:t>
            </a:r>
            <a:endParaRPr lang="en-US" sz="2400" b="1" dirty="0">
              <a:solidFill>
                <a:srgbClr val="00B0F0"/>
              </a:solidFill>
            </a:endParaRPr>
          </a:p>
          <a:p>
            <a:pPr>
              <a:spcBef>
                <a:spcPct val="50000"/>
              </a:spcBef>
            </a:pPr>
            <a:endParaRPr lang="hr-HR" sz="2400" b="1" dirty="0"/>
          </a:p>
          <a:p>
            <a:pPr>
              <a:spcBef>
                <a:spcPct val="50000"/>
              </a:spcBef>
            </a:pPr>
            <a:r>
              <a:rPr lang="hr-HR" sz="2400" b="1" dirty="0">
                <a:solidFill>
                  <a:srgbClr val="00B0F0"/>
                </a:solidFill>
              </a:rPr>
              <a:t>Što se boduje?</a:t>
            </a:r>
            <a:endParaRPr lang="hr-HR" sz="2400" b="1" dirty="0">
              <a:solidFill>
                <a:srgbClr val="00B0F0"/>
              </a:solidFill>
            </a:endParaRPr>
          </a:p>
          <a:p>
            <a:pPr marL="742950" indent="-742950">
              <a:spcBef>
                <a:spcPct val="50000"/>
              </a:spcBef>
              <a:buAutoNum type="arabicPeriod"/>
            </a:pPr>
            <a:r>
              <a:rPr lang="hr-HR" sz="2400" dirty="0"/>
              <a:t>Zajednički element</a:t>
            </a:r>
            <a:endParaRPr lang="hr-HR" sz="2400" dirty="0"/>
          </a:p>
          <a:p>
            <a:pPr marL="742950" indent="-742950">
              <a:spcBef>
                <a:spcPct val="50000"/>
              </a:spcBef>
              <a:buAutoNum type="arabicPeriod"/>
            </a:pPr>
            <a:r>
              <a:rPr lang="hr-HR" sz="2400" dirty="0"/>
              <a:t>Dodatni element</a:t>
            </a:r>
            <a:endParaRPr lang="hr-HR" sz="2400" dirty="0"/>
          </a:p>
          <a:p>
            <a:pPr marL="742950" indent="-742950">
              <a:spcBef>
                <a:spcPct val="50000"/>
              </a:spcBef>
              <a:buAutoNum type="arabicPeriod"/>
            </a:pPr>
            <a:r>
              <a:rPr lang="hr-HR" sz="2400" dirty="0"/>
              <a:t>Poseban element </a:t>
            </a:r>
            <a:endParaRPr lang="en-US" sz="2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78" descr="card1"/>
          <p:cNvPicPr>
            <a:picLocks noChangeAspect="1" noChangeArrowheads="1"/>
          </p:cNvPicPr>
          <p:nvPr/>
        </p:nvPicPr>
        <p:blipFill>
          <a:blip r:embed="rId1" cstate="print"/>
          <a:srcRect/>
          <a:stretch>
            <a:fillRect/>
          </a:stretch>
        </p:blipFill>
        <p:spPr bwMode="auto">
          <a:xfrm>
            <a:off x="0" y="-14288"/>
            <a:ext cx="9182100" cy="6886576"/>
          </a:xfrm>
          <a:prstGeom prst="rect">
            <a:avLst/>
          </a:prstGeom>
          <a:noFill/>
          <a:effectLst>
            <a:outerShdw dist="35921" dir="2700000" algn="ctr" rotWithShape="0">
              <a:srgbClr val="808080">
                <a:alpha val="20000"/>
              </a:srgbClr>
            </a:outerShdw>
          </a:effectLst>
        </p:spPr>
      </p:pic>
      <p:pic>
        <p:nvPicPr>
          <p:cNvPr id="10280" name="Picture 40" descr="card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82100" cy="6886575"/>
          </a:xfrm>
          <a:prstGeom prst="rect">
            <a:avLst/>
          </a:prstGeom>
          <a:noFill/>
          <a:effectLst>
            <a:outerShdw dist="35921" dir="2700000" algn="ctr" rotWithShape="0">
              <a:srgbClr val="808080">
                <a:alpha val="20000"/>
              </a:srgbClr>
            </a:outerShdw>
          </a:effectLst>
        </p:spPr>
      </p:pic>
      <p:pic>
        <p:nvPicPr>
          <p:cNvPr id="10281" name="Picture 41" descr="card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82100" cy="6886575"/>
          </a:xfrm>
          <a:prstGeom prst="rect">
            <a:avLst/>
          </a:prstGeom>
          <a:noFill/>
          <a:effectLst>
            <a:outerShdw dist="35921" dir="2700000" algn="ctr" rotWithShape="0">
              <a:srgbClr val="808080">
                <a:alpha val="20000"/>
              </a:srgbClr>
            </a:outerShdw>
          </a:effectLst>
        </p:spPr>
      </p:pic>
      <p:pic>
        <p:nvPicPr>
          <p:cNvPr id="10284" name="Picture 44" descr="card1"/>
          <p:cNvPicPr>
            <a:picLocks noChangeAspect="1" noChangeArrowheads="1"/>
          </p:cNvPicPr>
          <p:nvPr/>
        </p:nvPicPr>
        <p:blipFill>
          <a:blip r:embed="rId1" cstate="print"/>
          <a:srcRect/>
          <a:stretch>
            <a:fillRect/>
          </a:stretch>
        </p:blipFill>
        <p:spPr bwMode="auto">
          <a:xfrm>
            <a:off x="0" y="0"/>
            <a:ext cx="9182100" cy="6886575"/>
          </a:xfrm>
          <a:prstGeom prst="rect">
            <a:avLst/>
          </a:prstGeom>
          <a:noFill/>
          <a:effectLst>
            <a:outerShdw dist="35921" dir="2700000" algn="ctr" rotWithShape="0">
              <a:srgbClr val="808080">
                <a:alpha val="20000"/>
              </a:srgbClr>
            </a:outerShdw>
          </a:effectLst>
        </p:spPr>
      </p:pic>
      <p:pic>
        <p:nvPicPr>
          <p:cNvPr id="10282" name="Picture 42" descr="card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0"/>
            <a:ext cx="9182100" cy="6886575"/>
          </a:xfrm>
          <a:prstGeom prst="rect">
            <a:avLst/>
          </a:prstGeom>
          <a:noFill/>
          <a:effectLst>
            <a:outerShdw dist="35921" dir="2700000" algn="ctr" rotWithShape="0">
              <a:srgbClr val="808080">
                <a:alpha val="20000"/>
              </a:srgbClr>
            </a:outerShdw>
          </a:effectLst>
        </p:spPr>
      </p:pic>
      <p:pic>
        <p:nvPicPr>
          <p:cNvPr id="10283" name="Picture 43" descr="card2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0" y="0"/>
            <a:ext cx="9182100" cy="6886575"/>
          </a:xfrm>
          <a:prstGeom prst="rect">
            <a:avLst/>
          </a:prstGeom>
          <a:noFill/>
          <a:effectLst>
            <a:outerShdw dist="35921" dir="2700000" algn="ctr" rotWithShape="0">
              <a:srgbClr val="808080">
                <a:alpha val="20000"/>
              </a:srgbClr>
            </a:outerShdw>
          </a:effectLst>
        </p:spPr>
      </p:pic>
      <p:sp>
        <p:nvSpPr>
          <p:cNvPr id="10290" name="AutoShape 50"/>
          <p:cNvSpPr>
            <a:spLocks noChangeArrowheads="1"/>
          </p:cNvSpPr>
          <p:nvPr/>
        </p:nvSpPr>
        <p:spPr bwMode="auto">
          <a:xfrm>
            <a:off x="533400" y="1447800"/>
            <a:ext cx="8153400" cy="4876800"/>
          </a:xfrm>
          <a:prstGeom prst="roundRect">
            <a:avLst>
              <a:gd name="adj" fmla="val 16667"/>
            </a:avLst>
          </a:prstGeom>
          <a:solidFill>
            <a:srgbClr val="F2FDF7"/>
          </a:solidFill>
          <a:ln w="9525">
            <a:noFill/>
            <a:round/>
          </a:ln>
          <a:effectLst/>
        </p:spPr>
        <p:txBody>
          <a:bodyPr wrap="none" anchor="ctr"/>
          <a:lstStyle/>
          <a:p>
            <a:endParaRPr lang="hr-HR"/>
          </a:p>
        </p:txBody>
      </p:sp>
      <p:sp>
        <p:nvSpPr>
          <p:cNvPr id="16" name="Text Box 85"/>
          <p:cNvSpPr txBox="1">
            <a:spLocks noChangeArrowheads="1"/>
          </p:cNvSpPr>
          <p:nvPr/>
        </p:nvSpPr>
        <p:spPr bwMode="auto">
          <a:xfrm>
            <a:off x="4681538" y="252323"/>
            <a:ext cx="1424008" cy="646331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hr-HR" b="1" dirty="0">
                <a:solidFill>
                  <a:srgbClr val="F2FDF7"/>
                </a:solidFill>
              </a:rPr>
              <a:t>3. Korisne informacije</a:t>
            </a:r>
            <a:endParaRPr lang="en-US" b="1" dirty="0"/>
          </a:p>
        </p:txBody>
      </p:sp>
      <p:sp>
        <p:nvSpPr>
          <p:cNvPr id="18" name="Text Box 86"/>
          <p:cNvSpPr txBox="1">
            <a:spLocks noChangeArrowheads="1"/>
          </p:cNvSpPr>
          <p:nvPr/>
        </p:nvSpPr>
        <p:spPr bwMode="auto">
          <a:xfrm>
            <a:off x="3257531" y="252323"/>
            <a:ext cx="1424007" cy="646331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hr-HR" b="1" dirty="0">
                <a:solidFill>
                  <a:srgbClr val="F2FDF7"/>
                </a:solidFill>
              </a:rPr>
              <a:t>2. Odluka o upisu</a:t>
            </a:r>
            <a:endParaRPr lang="en-US" b="1" dirty="0"/>
          </a:p>
        </p:txBody>
      </p:sp>
      <p:sp>
        <p:nvSpPr>
          <p:cNvPr id="23" name="Text Box 84"/>
          <p:cNvSpPr txBox="1">
            <a:spLocks noChangeArrowheads="1"/>
          </p:cNvSpPr>
          <p:nvPr/>
        </p:nvSpPr>
        <p:spPr bwMode="auto">
          <a:xfrm>
            <a:off x="457200" y="471488"/>
            <a:ext cx="1084221" cy="40011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hr-HR" sz="2000" b="1" dirty="0">
                <a:solidFill>
                  <a:srgbClr val="F2FDF7"/>
                </a:solidFill>
              </a:rPr>
              <a:t>Upisi</a:t>
            </a:r>
            <a:endParaRPr lang="en-US" sz="2000" b="1" dirty="0"/>
          </a:p>
        </p:txBody>
      </p:sp>
      <p:sp>
        <p:nvSpPr>
          <p:cNvPr id="24" name="Text Box 87"/>
          <p:cNvSpPr txBox="1">
            <a:spLocks noChangeArrowheads="1"/>
          </p:cNvSpPr>
          <p:nvPr/>
        </p:nvSpPr>
        <p:spPr bwMode="auto">
          <a:xfrm>
            <a:off x="1797012" y="252323"/>
            <a:ext cx="1533546" cy="646331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hr-HR" b="1" dirty="0">
                <a:solidFill>
                  <a:srgbClr val="F2FDF7"/>
                </a:solidFill>
              </a:rPr>
              <a:t>1. Elementi i kriteriji</a:t>
            </a:r>
            <a:endParaRPr lang="en-US" b="1" dirty="0"/>
          </a:p>
        </p:txBody>
      </p:sp>
      <p:sp>
        <p:nvSpPr>
          <p:cNvPr id="25" name="TextBox 24"/>
          <p:cNvSpPr txBox="1"/>
          <p:nvPr/>
        </p:nvSpPr>
        <p:spPr>
          <a:xfrm>
            <a:off x="6105546" y="252322"/>
            <a:ext cx="135314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b="1" dirty="0">
                <a:solidFill>
                  <a:schemeClr val="bg1"/>
                </a:solidFill>
              </a:rPr>
              <a:t>4. Naši savjeti</a:t>
            </a:r>
            <a:endParaRPr lang="hr-HR" b="1" dirty="0">
              <a:solidFill>
                <a:schemeClr val="bg1"/>
              </a:solidFill>
            </a:endParaRPr>
          </a:p>
        </p:txBody>
      </p:sp>
      <p:sp>
        <p:nvSpPr>
          <p:cNvPr id="17" name="Text Box 87"/>
          <p:cNvSpPr txBox="1">
            <a:spLocks noChangeArrowheads="1"/>
          </p:cNvSpPr>
          <p:nvPr/>
        </p:nvSpPr>
        <p:spPr bwMode="auto">
          <a:xfrm>
            <a:off x="993726" y="1447800"/>
            <a:ext cx="7302600" cy="48926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square">
            <a:spAutoFit/>
          </a:bodyPr>
          <a:lstStyle/>
          <a:p>
            <a:pPr marL="742950" indent="-742950">
              <a:spcBef>
                <a:spcPct val="50000"/>
              </a:spcBef>
              <a:buAutoNum type="arabicPeriod"/>
            </a:pPr>
            <a:r>
              <a:rPr lang="hr-HR" sz="2400" b="1" dirty="0">
                <a:solidFill>
                  <a:srgbClr val="00B0F0"/>
                </a:solidFill>
              </a:rPr>
              <a:t>Zajednički element</a:t>
            </a:r>
            <a:endParaRPr lang="hr-HR" sz="2400" b="1" dirty="0">
              <a:solidFill>
                <a:srgbClr val="00B0F0"/>
              </a:solidFill>
            </a:endParaRPr>
          </a:p>
          <a:p>
            <a:pPr marL="1200150" lvl="1" indent="-742950">
              <a:spcBef>
                <a:spcPct val="50000"/>
              </a:spcBef>
            </a:pPr>
            <a:endParaRPr lang="hr-HR" sz="900" dirty="0"/>
          </a:p>
          <a:p>
            <a:pPr marL="1200150" lvl="1" indent="-742950">
              <a:spcBef>
                <a:spcPct val="50000"/>
              </a:spcBef>
            </a:pPr>
            <a:endParaRPr lang="hr-HR" sz="900" dirty="0">
              <a:solidFill>
                <a:schemeClr val="tx2"/>
              </a:solidFill>
            </a:endParaRPr>
          </a:p>
          <a:p>
            <a:pPr marL="1200150" lvl="1" indent="-742950">
              <a:spcBef>
                <a:spcPct val="50000"/>
              </a:spcBef>
            </a:pPr>
            <a:endParaRPr lang="hr-HR" sz="900" dirty="0">
              <a:solidFill>
                <a:schemeClr val="tx2"/>
              </a:solidFill>
            </a:endParaRPr>
          </a:p>
          <a:p>
            <a:pPr marL="1200150" lvl="1" indent="-742950">
              <a:spcBef>
                <a:spcPct val="50000"/>
              </a:spcBef>
            </a:pPr>
            <a:endParaRPr lang="hr-HR" sz="900" dirty="0">
              <a:solidFill>
                <a:schemeClr val="tx2"/>
              </a:solidFill>
            </a:endParaRPr>
          </a:p>
          <a:p>
            <a:pPr marL="1200150" lvl="1" indent="-742950">
              <a:spcBef>
                <a:spcPct val="50000"/>
              </a:spcBef>
            </a:pPr>
            <a:endParaRPr lang="hr-HR" sz="900" dirty="0">
              <a:solidFill>
                <a:schemeClr val="tx2"/>
              </a:solidFill>
            </a:endParaRPr>
          </a:p>
          <a:p>
            <a:pPr marL="1200150" lvl="1" indent="-742950">
              <a:spcBef>
                <a:spcPct val="50000"/>
              </a:spcBef>
            </a:pPr>
            <a:endParaRPr lang="hr-HR" sz="900" dirty="0">
              <a:solidFill>
                <a:schemeClr val="tx2"/>
              </a:solidFill>
            </a:endParaRPr>
          </a:p>
          <a:p>
            <a:pPr marL="1200150" lvl="1" indent="-742950">
              <a:spcBef>
                <a:spcPct val="50000"/>
              </a:spcBef>
            </a:pPr>
            <a:endParaRPr lang="hr-HR" sz="900" dirty="0">
              <a:solidFill>
                <a:schemeClr val="tx2"/>
              </a:solidFill>
            </a:endParaRPr>
          </a:p>
          <a:p>
            <a:pPr marL="1200150" lvl="1" indent="-742950">
              <a:spcBef>
                <a:spcPct val="50000"/>
              </a:spcBef>
            </a:pPr>
            <a:endParaRPr lang="hr-HR" sz="900" dirty="0">
              <a:solidFill>
                <a:schemeClr val="tx2"/>
              </a:solidFill>
            </a:endParaRPr>
          </a:p>
          <a:p>
            <a:pPr marL="1200150" lvl="1" indent="-742950">
              <a:spcBef>
                <a:spcPct val="50000"/>
              </a:spcBef>
            </a:pPr>
            <a:endParaRPr lang="hr-HR" sz="900" dirty="0">
              <a:solidFill>
                <a:schemeClr val="tx2"/>
              </a:solidFill>
            </a:endParaRPr>
          </a:p>
          <a:p>
            <a:pPr marL="1200150" lvl="1" indent="-742950">
              <a:spcBef>
                <a:spcPct val="50000"/>
              </a:spcBef>
            </a:pPr>
            <a:endParaRPr lang="hr-HR" sz="900" dirty="0">
              <a:solidFill>
                <a:schemeClr val="tx2"/>
              </a:solidFill>
            </a:endParaRPr>
          </a:p>
          <a:p>
            <a:pPr marL="1200150" lvl="1" indent="-742950">
              <a:spcBef>
                <a:spcPct val="50000"/>
              </a:spcBef>
            </a:pPr>
            <a:endParaRPr lang="hr-HR" sz="2000" dirty="0">
              <a:solidFill>
                <a:schemeClr val="tx2"/>
              </a:solidFill>
            </a:endParaRPr>
          </a:p>
          <a:p>
            <a:pPr marL="1200150" lvl="1" indent="-742950">
              <a:spcBef>
                <a:spcPct val="50000"/>
              </a:spcBef>
            </a:pPr>
            <a:r>
              <a:rPr lang="hr-HR" sz="2000" dirty="0">
                <a:solidFill>
                  <a:schemeClr val="tx2"/>
                </a:solidFill>
              </a:rPr>
              <a:t>* </a:t>
            </a:r>
            <a:r>
              <a:rPr lang="hr-HR" sz="2000" dirty="0"/>
              <a:t>Predmeti posebno propisani</a:t>
            </a:r>
            <a:endParaRPr lang="hr-HR" sz="2000" dirty="0"/>
          </a:p>
          <a:p>
            <a:pPr marL="1200150" lvl="1" indent="-742950">
              <a:spcBef>
                <a:spcPct val="50000"/>
              </a:spcBef>
            </a:pPr>
            <a:r>
              <a:rPr lang="hr-HR" sz="1400" b="1" dirty="0"/>
              <a:t>	- </a:t>
            </a:r>
            <a:r>
              <a:rPr lang="hr-HR" sz="1400" dirty="0"/>
              <a:t>opća i jezična gimnazija</a:t>
            </a:r>
            <a:r>
              <a:rPr lang="hr-HR" sz="1400" b="1" dirty="0"/>
              <a:t>: povijest i geografija</a:t>
            </a:r>
            <a:endParaRPr lang="hr-HR" sz="1400" b="1" dirty="0"/>
          </a:p>
          <a:p>
            <a:pPr marL="1200150" lvl="1" indent="0">
              <a:spcBef>
                <a:spcPct val="50000"/>
              </a:spcBef>
            </a:pPr>
            <a:r>
              <a:rPr lang="hr-HR" sz="1400" b="1" dirty="0"/>
              <a:t>- </a:t>
            </a:r>
            <a:r>
              <a:rPr lang="hr-HR" sz="1400" dirty="0"/>
              <a:t>prirodoslovna: </a:t>
            </a:r>
            <a:r>
              <a:rPr lang="hr-HR" sz="1400" b="1" dirty="0"/>
              <a:t>kemija i fizika</a:t>
            </a:r>
            <a:endParaRPr lang="hr-HR" sz="1400" b="1" dirty="0"/>
          </a:p>
          <a:p>
            <a:pPr marL="1200150" lvl="1" indent="-742950">
              <a:spcBef>
                <a:spcPct val="50000"/>
              </a:spcBef>
            </a:pPr>
            <a:r>
              <a:rPr lang="hr-HR" sz="1400" b="1" dirty="0"/>
              <a:t>	-</a:t>
            </a:r>
            <a:r>
              <a:rPr lang="hr-HR" sz="1400" dirty="0">
                <a:sym typeface="+mn-ea"/>
              </a:rPr>
              <a:t> </a:t>
            </a:r>
            <a:r>
              <a:rPr lang="hr-HR" sz="1400" dirty="0"/>
              <a:t>prirodoslovno-matematička gimnazija</a:t>
            </a:r>
            <a:r>
              <a:rPr lang="hr-HR" sz="1400" b="1" dirty="0"/>
              <a:t>:  kemija i fizika</a:t>
            </a:r>
            <a:endParaRPr lang="hr-HR" sz="1400" b="1" dirty="0"/>
          </a:p>
          <a:p>
            <a:pPr marL="1200150" lvl="1" indent="-742950">
              <a:spcBef>
                <a:spcPct val="50000"/>
              </a:spcBef>
            </a:pPr>
            <a:r>
              <a:rPr lang="hr-HR" sz="2000" dirty="0">
                <a:solidFill>
                  <a:schemeClr val="tx2"/>
                </a:solidFill>
              </a:rPr>
              <a:t>*</a:t>
            </a:r>
            <a:r>
              <a:rPr lang="hr-HR" sz="2000" dirty="0"/>
              <a:t> </a:t>
            </a:r>
            <a:r>
              <a:rPr lang="hr-HR" sz="2000" dirty="0">
                <a:solidFill>
                  <a:schemeClr val="tx2"/>
                </a:solidFill>
              </a:rPr>
              <a:t>*</a:t>
            </a:r>
            <a:r>
              <a:rPr lang="hr-HR" sz="2000" dirty="0"/>
              <a:t> Na takav način moguće je steći najviše </a:t>
            </a:r>
            <a:r>
              <a:rPr lang="hr-HR" sz="2000" dirty="0">
                <a:solidFill>
                  <a:schemeClr val="tx2"/>
                </a:solidFill>
              </a:rPr>
              <a:t>80 bodova</a:t>
            </a:r>
            <a:endParaRPr lang="hr-HR" sz="2000" dirty="0">
              <a:solidFill>
                <a:schemeClr val="tx2"/>
              </a:solidFill>
            </a:endParaRPr>
          </a:p>
        </p:txBody>
      </p:sp>
      <p:graphicFrame>
        <p:nvGraphicFramePr>
          <p:cNvPr id="19" name="Table 18"/>
          <p:cNvGraphicFramePr>
            <a:graphicFrameLocks noGrp="1"/>
          </p:cNvGraphicFramePr>
          <p:nvPr/>
        </p:nvGraphicFramePr>
        <p:xfrm>
          <a:off x="1486651" y="1968480"/>
          <a:ext cx="6389774" cy="219456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154267"/>
                <a:gridCol w="876312"/>
                <a:gridCol w="876312"/>
                <a:gridCol w="827659"/>
                <a:gridCol w="871171"/>
                <a:gridCol w="784053"/>
              </a:tblGrid>
              <a:tr h="237335">
                <a:tc>
                  <a:txBody>
                    <a:bodyPr/>
                    <a:lstStyle/>
                    <a:p>
                      <a:r>
                        <a:rPr lang="hr-HR" sz="1200" b="1" dirty="0"/>
                        <a:t>Elementi vrednovanja</a:t>
                      </a:r>
                      <a:endParaRPr lang="hr-HR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200" b="1" dirty="0"/>
                        <a:t>5. razred</a:t>
                      </a:r>
                      <a:endParaRPr lang="hr-HR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200" b="1" dirty="0"/>
                        <a:t>6.</a:t>
                      </a:r>
                      <a:r>
                        <a:rPr lang="hr-HR" sz="1200" b="1" baseline="0" dirty="0"/>
                        <a:t> r</a:t>
                      </a:r>
                      <a:r>
                        <a:rPr lang="hr-HR" sz="1200" b="1" dirty="0"/>
                        <a:t>azred</a:t>
                      </a:r>
                      <a:endParaRPr lang="hr-HR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200" b="1" dirty="0"/>
                        <a:t>7. razred</a:t>
                      </a:r>
                      <a:endParaRPr lang="hr-HR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200" b="1" dirty="0"/>
                        <a:t>8. razred</a:t>
                      </a:r>
                      <a:endParaRPr lang="hr-HR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200" b="1" dirty="0"/>
                        <a:t>Ukupno</a:t>
                      </a:r>
                      <a:endParaRPr lang="hr-HR" sz="1200" b="1" dirty="0"/>
                    </a:p>
                  </a:txBody>
                  <a:tcPr/>
                </a:tc>
              </a:tr>
              <a:tr h="237335">
                <a:tc>
                  <a:txBody>
                    <a:bodyPr/>
                    <a:lstStyle/>
                    <a:p>
                      <a:r>
                        <a:rPr lang="hr-HR" sz="1200" dirty="0"/>
                        <a:t>Prosjek ocjena</a:t>
                      </a:r>
                      <a:endParaRPr lang="hr-H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200" dirty="0"/>
                        <a:t>5,00</a:t>
                      </a:r>
                      <a:endParaRPr lang="hr-H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200" dirty="0"/>
                        <a:t>5,00</a:t>
                      </a:r>
                      <a:endParaRPr lang="hr-H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200" dirty="0"/>
                        <a:t>5,00</a:t>
                      </a:r>
                      <a:endParaRPr lang="hr-H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200" dirty="0"/>
                        <a:t>5,00</a:t>
                      </a:r>
                      <a:endParaRPr lang="hr-H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200" dirty="0"/>
                        <a:t>20,00</a:t>
                      </a:r>
                      <a:endParaRPr lang="hr-HR" sz="1200" dirty="0"/>
                    </a:p>
                  </a:txBody>
                  <a:tcPr/>
                </a:tc>
              </a:tr>
              <a:tr h="237335">
                <a:tc>
                  <a:txBody>
                    <a:bodyPr/>
                    <a:lstStyle/>
                    <a:p>
                      <a:r>
                        <a:rPr lang="hr-HR" sz="1200" dirty="0"/>
                        <a:t>Hrvatski jezik</a:t>
                      </a:r>
                      <a:endParaRPr lang="hr-H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200" dirty="0"/>
                        <a:t>5</a:t>
                      </a:r>
                      <a:endParaRPr lang="hr-H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200"/>
                        <a:t>5</a:t>
                      </a:r>
                      <a:endParaRPr lang="hr-H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200" dirty="0"/>
                        <a:t>10,00</a:t>
                      </a:r>
                      <a:endParaRPr lang="hr-HR" sz="1200" dirty="0"/>
                    </a:p>
                  </a:txBody>
                  <a:tcPr/>
                </a:tc>
              </a:tr>
              <a:tr h="237335">
                <a:tc>
                  <a:txBody>
                    <a:bodyPr/>
                    <a:lstStyle/>
                    <a:p>
                      <a:r>
                        <a:rPr lang="hr-HR" sz="1200" dirty="0"/>
                        <a:t>Matematika</a:t>
                      </a:r>
                      <a:endParaRPr lang="hr-H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200"/>
                        <a:t>5</a:t>
                      </a:r>
                      <a:endParaRPr lang="hr-H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200"/>
                        <a:t>5</a:t>
                      </a:r>
                      <a:endParaRPr lang="hr-H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200"/>
                        <a:t>10,00</a:t>
                      </a:r>
                      <a:endParaRPr lang="hr-HR" sz="1200" dirty="0"/>
                    </a:p>
                  </a:txBody>
                  <a:tcPr/>
                </a:tc>
              </a:tr>
              <a:tr h="237335">
                <a:tc>
                  <a:txBody>
                    <a:bodyPr/>
                    <a:lstStyle/>
                    <a:p>
                      <a:r>
                        <a:rPr lang="hr-HR" sz="1200" dirty="0"/>
                        <a:t>Prvi strani</a:t>
                      </a:r>
                      <a:r>
                        <a:rPr lang="hr-HR" sz="1200" baseline="0" dirty="0"/>
                        <a:t> jezik</a:t>
                      </a:r>
                      <a:endParaRPr lang="hr-H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200" dirty="0"/>
                        <a:t>5</a:t>
                      </a:r>
                      <a:endParaRPr lang="hr-H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200"/>
                        <a:t>5</a:t>
                      </a:r>
                      <a:endParaRPr lang="hr-H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200"/>
                        <a:t>10,00</a:t>
                      </a:r>
                      <a:endParaRPr lang="hr-HR" sz="1200" dirty="0"/>
                    </a:p>
                  </a:txBody>
                  <a:tcPr/>
                </a:tc>
              </a:tr>
              <a:tr h="237335">
                <a:tc>
                  <a:txBody>
                    <a:bodyPr/>
                    <a:lstStyle/>
                    <a:p>
                      <a:r>
                        <a:rPr lang="hr-HR" sz="1200" dirty="0"/>
                        <a:t>Povijest /Kemija(propisan)</a:t>
                      </a:r>
                      <a:r>
                        <a:rPr lang="hr-HR" sz="1200" dirty="0">
                          <a:solidFill>
                            <a:schemeClr val="tx2"/>
                          </a:solidFill>
                        </a:rPr>
                        <a:t> *</a:t>
                      </a:r>
                      <a:endParaRPr lang="hr-H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200" dirty="0"/>
                        <a:t>5</a:t>
                      </a:r>
                      <a:endParaRPr lang="hr-H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200" dirty="0"/>
                        <a:t>5</a:t>
                      </a:r>
                      <a:endParaRPr lang="hr-H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200"/>
                        <a:t>10,00</a:t>
                      </a:r>
                      <a:endParaRPr lang="hr-HR" sz="1200" dirty="0"/>
                    </a:p>
                  </a:txBody>
                  <a:tcPr/>
                </a:tc>
              </a:tr>
              <a:tr h="237335">
                <a:tc>
                  <a:txBody>
                    <a:bodyPr/>
                    <a:lstStyle/>
                    <a:p>
                      <a:r>
                        <a:rPr lang="hr-HR" sz="1200" dirty="0"/>
                        <a:t>Geografija/Fizika(propisan)</a:t>
                      </a:r>
                      <a:r>
                        <a:rPr lang="hr-HR" sz="1200" dirty="0">
                          <a:solidFill>
                            <a:schemeClr val="tx2"/>
                          </a:solidFill>
                        </a:rPr>
                        <a:t> *</a:t>
                      </a:r>
                      <a:endParaRPr lang="hr-H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200"/>
                        <a:t>5</a:t>
                      </a:r>
                      <a:endParaRPr lang="hr-H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200" dirty="0"/>
                        <a:t>5</a:t>
                      </a:r>
                      <a:endParaRPr lang="hr-H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200" dirty="0"/>
                        <a:t>10,00</a:t>
                      </a:r>
                      <a:endParaRPr lang="hr-HR" sz="1200" dirty="0"/>
                    </a:p>
                  </a:txBody>
                  <a:tcPr/>
                </a:tc>
              </a:tr>
              <a:tr h="237335">
                <a:tc>
                  <a:txBody>
                    <a:bodyPr/>
                    <a:lstStyle/>
                    <a:p>
                      <a:r>
                        <a:rPr lang="hr-HR" sz="1200" b="1" dirty="0"/>
                        <a:t>Biologija (određuje škola)</a:t>
                      </a:r>
                      <a:endParaRPr lang="hr-HR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200" dirty="0"/>
                        <a:t>5</a:t>
                      </a:r>
                      <a:endParaRPr lang="hr-H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200" dirty="0"/>
                        <a:t>5</a:t>
                      </a:r>
                      <a:endParaRPr lang="hr-H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200" dirty="0"/>
                        <a:t>10,00</a:t>
                      </a:r>
                      <a:endParaRPr lang="hr-HR" sz="12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78" descr="card1"/>
          <p:cNvPicPr>
            <a:picLocks noChangeAspect="1" noChangeArrowheads="1"/>
          </p:cNvPicPr>
          <p:nvPr/>
        </p:nvPicPr>
        <p:blipFill>
          <a:blip r:embed="rId1" cstate="print"/>
          <a:srcRect/>
          <a:stretch>
            <a:fillRect/>
          </a:stretch>
        </p:blipFill>
        <p:spPr bwMode="auto">
          <a:xfrm>
            <a:off x="0" y="-14288"/>
            <a:ext cx="9182100" cy="6886576"/>
          </a:xfrm>
          <a:prstGeom prst="rect">
            <a:avLst/>
          </a:prstGeom>
          <a:noFill/>
          <a:effectLst>
            <a:outerShdw dist="35921" dir="2700000" algn="ctr" rotWithShape="0">
              <a:srgbClr val="808080">
                <a:alpha val="20000"/>
              </a:srgbClr>
            </a:outerShdw>
          </a:effectLst>
        </p:spPr>
      </p:pic>
      <p:pic>
        <p:nvPicPr>
          <p:cNvPr id="10280" name="Picture 40" descr="card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82100" cy="6886575"/>
          </a:xfrm>
          <a:prstGeom prst="rect">
            <a:avLst/>
          </a:prstGeom>
          <a:noFill/>
          <a:effectLst>
            <a:outerShdw dist="35921" dir="2700000" algn="ctr" rotWithShape="0">
              <a:srgbClr val="808080">
                <a:alpha val="20000"/>
              </a:srgbClr>
            </a:outerShdw>
          </a:effectLst>
        </p:spPr>
      </p:pic>
      <p:pic>
        <p:nvPicPr>
          <p:cNvPr id="10281" name="Picture 41" descr="card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82100" cy="6886575"/>
          </a:xfrm>
          <a:prstGeom prst="rect">
            <a:avLst/>
          </a:prstGeom>
          <a:noFill/>
          <a:effectLst>
            <a:outerShdw dist="35921" dir="2700000" algn="ctr" rotWithShape="0">
              <a:srgbClr val="808080">
                <a:alpha val="20000"/>
              </a:srgbClr>
            </a:outerShdw>
          </a:effectLst>
        </p:spPr>
      </p:pic>
      <p:pic>
        <p:nvPicPr>
          <p:cNvPr id="10284" name="Picture 44" descr="card1"/>
          <p:cNvPicPr>
            <a:picLocks noChangeAspect="1" noChangeArrowheads="1"/>
          </p:cNvPicPr>
          <p:nvPr/>
        </p:nvPicPr>
        <p:blipFill>
          <a:blip r:embed="rId1" cstate="print"/>
          <a:srcRect/>
          <a:stretch>
            <a:fillRect/>
          </a:stretch>
        </p:blipFill>
        <p:spPr bwMode="auto">
          <a:xfrm>
            <a:off x="0" y="0"/>
            <a:ext cx="9182100" cy="6886575"/>
          </a:xfrm>
          <a:prstGeom prst="rect">
            <a:avLst/>
          </a:prstGeom>
          <a:noFill/>
          <a:effectLst>
            <a:outerShdw dist="35921" dir="2700000" algn="ctr" rotWithShape="0">
              <a:srgbClr val="808080">
                <a:alpha val="20000"/>
              </a:srgbClr>
            </a:outerShdw>
          </a:effectLst>
        </p:spPr>
      </p:pic>
      <p:pic>
        <p:nvPicPr>
          <p:cNvPr id="10282" name="Picture 42" descr="card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0"/>
            <a:ext cx="9182100" cy="6886575"/>
          </a:xfrm>
          <a:prstGeom prst="rect">
            <a:avLst/>
          </a:prstGeom>
          <a:noFill/>
          <a:effectLst>
            <a:outerShdw dist="35921" dir="2700000" algn="ctr" rotWithShape="0">
              <a:srgbClr val="808080">
                <a:alpha val="20000"/>
              </a:srgbClr>
            </a:outerShdw>
          </a:effectLst>
        </p:spPr>
      </p:pic>
      <p:pic>
        <p:nvPicPr>
          <p:cNvPr id="10283" name="Picture 43" descr="card2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0" y="0"/>
            <a:ext cx="9182100" cy="6886575"/>
          </a:xfrm>
          <a:prstGeom prst="rect">
            <a:avLst/>
          </a:prstGeom>
          <a:noFill/>
          <a:effectLst>
            <a:outerShdw dist="35921" dir="2700000" algn="ctr" rotWithShape="0">
              <a:srgbClr val="808080">
                <a:alpha val="20000"/>
              </a:srgbClr>
            </a:outerShdw>
          </a:effectLst>
        </p:spPr>
      </p:pic>
      <p:sp>
        <p:nvSpPr>
          <p:cNvPr id="10290" name="AutoShape 50"/>
          <p:cNvSpPr>
            <a:spLocks noChangeArrowheads="1"/>
          </p:cNvSpPr>
          <p:nvPr/>
        </p:nvSpPr>
        <p:spPr bwMode="auto">
          <a:xfrm>
            <a:off x="533400" y="1447800"/>
            <a:ext cx="8153400" cy="4876800"/>
          </a:xfrm>
          <a:prstGeom prst="roundRect">
            <a:avLst>
              <a:gd name="adj" fmla="val 16667"/>
            </a:avLst>
          </a:prstGeom>
          <a:solidFill>
            <a:srgbClr val="F2FDF7"/>
          </a:solidFill>
          <a:ln w="9525">
            <a:noFill/>
            <a:round/>
          </a:ln>
          <a:effectLst/>
        </p:spPr>
        <p:txBody>
          <a:bodyPr wrap="none" anchor="ctr"/>
          <a:lstStyle/>
          <a:p>
            <a:endParaRPr lang="hr-HR"/>
          </a:p>
        </p:txBody>
      </p:sp>
      <p:sp>
        <p:nvSpPr>
          <p:cNvPr id="16" name="Text Box 85"/>
          <p:cNvSpPr txBox="1">
            <a:spLocks noChangeArrowheads="1"/>
          </p:cNvSpPr>
          <p:nvPr/>
        </p:nvSpPr>
        <p:spPr bwMode="auto">
          <a:xfrm>
            <a:off x="4681538" y="252323"/>
            <a:ext cx="1424008" cy="646331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hr-HR" b="1" dirty="0">
                <a:solidFill>
                  <a:srgbClr val="F2FDF7"/>
                </a:solidFill>
              </a:rPr>
              <a:t>3. Korisne informacije</a:t>
            </a:r>
            <a:endParaRPr lang="en-US" b="1" dirty="0"/>
          </a:p>
        </p:txBody>
      </p:sp>
      <p:sp>
        <p:nvSpPr>
          <p:cNvPr id="18" name="Text Box 86"/>
          <p:cNvSpPr txBox="1">
            <a:spLocks noChangeArrowheads="1"/>
          </p:cNvSpPr>
          <p:nvPr/>
        </p:nvSpPr>
        <p:spPr bwMode="auto">
          <a:xfrm>
            <a:off x="3257531" y="252323"/>
            <a:ext cx="1424007" cy="646331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hr-HR" b="1" dirty="0">
                <a:solidFill>
                  <a:srgbClr val="F2FDF7"/>
                </a:solidFill>
              </a:rPr>
              <a:t>2. Odluka o upisu</a:t>
            </a:r>
            <a:endParaRPr lang="en-US" b="1" dirty="0"/>
          </a:p>
        </p:txBody>
      </p:sp>
      <p:sp>
        <p:nvSpPr>
          <p:cNvPr id="23" name="Text Box 84"/>
          <p:cNvSpPr txBox="1">
            <a:spLocks noChangeArrowheads="1"/>
          </p:cNvSpPr>
          <p:nvPr/>
        </p:nvSpPr>
        <p:spPr bwMode="auto">
          <a:xfrm>
            <a:off x="457200" y="471488"/>
            <a:ext cx="1084221" cy="40011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hr-HR" sz="2000" b="1" dirty="0">
                <a:solidFill>
                  <a:srgbClr val="F2FDF7"/>
                </a:solidFill>
              </a:rPr>
              <a:t>Upisi</a:t>
            </a:r>
            <a:endParaRPr lang="en-US" sz="2000" b="1" dirty="0"/>
          </a:p>
        </p:txBody>
      </p:sp>
      <p:sp>
        <p:nvSpPr>
          <p:cNvPr id="24" name="Text Box 87"/>
          <p:cNvSpPr txBox="1">
            <a:spLocks noChangeArrowheads="1"/>
          </p:cNvSpPr>
          <p:nvPr/>
        </p:nvSpPr>
        <p:spPr bwMode="auto">
          <a:xfrm>
            <a:off x="1797012" y="252323"/>
            <a:ext cx="1533546" cy="646331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hr-HR" b="1" dirty="0">
                <a:solidFill>
                  <a:srgbClr val="F2FDF7"/>
                </a:solidFill>
              </a:rPr>
              <a:t>1. Elementi i kriteriji</a:t>
            </a:r>
            <a:endParaRPr lang="en-US" b="1" dirty="0"/>
          </a:p>
        </p:txBody>
      </p:sp>
      <p:sp>
        <p:nvSpPr>
          <p:cNvPr id="25" name="TextBox 24"/>
          <p:cNvSpPr txBox="1"/>
          <p:nvPr/>
        </p:nvSpPr>
        <p:spPr>
          <a:xfrm>
            <a:off x="6105546" y="252322"/>
            <a:ext cx="135314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b="1" dirty="0">
                <a:solidFill>
                  <a:schemeClr val="bg1"/>
                </a:solidFill>
              </a:rPr>
              <a:t>4. Naši savjeti</a:t>
            </a:r>
            <a:endParaRPr lang="hr-HR" b="1" dirty="0">
              <a:solidFill>
                <a:schemeClr val="bg1"/>
              </a:solidFill>
            </a:endParaRPr>
          </a:p>
        </p:txBody>
      </p:sp>
      <p:sp>
        <p:nvSpPr>
          <p:cNvPr id="17" name="Text Box 87"/>
          <p:cNvSpPr txBox="1">
            <a:spLocks noChangeArrowheads="1"/>
          </p:cNvSpPr>
          <p:nvPr/>
        </p:nvSpPr>
        <p:spPr bwMode="auto">
          <a:xfrm>
            <a:off x="993726" y="1447801"/>
            <a:ext cx="7302600" cy="459994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hr-HR" sz="2400" b="1" dirty="0">
                <a:solidFill>
                  <a:srgbClr val="00B0F0"/>
                </a:solidFill>
              </a:rPr>
              <a:t>2. Dodatni element</a:t>
            </a:r>
            <a:endParaRPr lang="hr-HR" sz="2400" b="1" dirty="0">
              <a:solidFill>
                <a:srgbClr val="00B0F0"/>
              </a:solidFill>
            </a:endParaRPr>
          </a:p>
          <a:p>
            <a:pPr>
              <a:spcBef>
                <a:spcPct val="50000"/>
              </a:spcBef>
            </a:pPr>
            <a:r>
              <a:rPr lang="hr-HR" sz="2400" b="1" dirty="0"/>
              <a:t>- boduje se SAMO najpovoljniji</a:t>
            </a:r>
            <a:endParaRPr lang="hr-HR" sz="2400" b="1" dirty="0"/>
          </a:p>
          <a:p>
            <a:pPr>
              <a:spcBef>
                <a:spcPct val="50000"/>
              </a:spcBef>
            </a:pPr>
            <a:r>
              <a:rPr lang="hr-HR" sz="2400" b="1" dirty="0"/>
              <a:t>	S</a:t>
            </a:r>
            <a:r>
              <a:rPr lang="hr-HR" sz="2000" b="1" dirty="0"/>
              <a:t>posobnosti, darovitosti i znanja </a:t>
            </a:r>
            <a:r>
              <a:rPr lang="hr-HR" sz="2000" dirty="0"/>
              <a:t>kandidata, a dokazuju se i vrednuju:</a:t>
            </a:r>
            <a:endParaRPr lang="hr-HR" sz="2000" dirty="0"/>
          </a:p>
          <a:p>
            <a:pPr>
              <a:spcBef>
                <a:spcPct val="50000"/>
              </a:spcBef>
            </a:pPr>
            <a:endParaRPr lang="hr-HR" sz="2000" dirty="0"/>
          </a:p>
          <a:p>
            <a:pPr lvl="1">
              <a:spcBef>
                <a:spcPct val="50000"/>
              </a:spcBef>
            </a:pPr>
            <a:r>
              <a:rPr lang="hr-HR" dirty="0"/>
              <a:t>2.1. Na osnovi provjere posebnih znanja, vještina, sposobnosti i darovitosti;</a:t>
            </a:r>
            <a:endParaRPr lang="hr-HR" dirty="0"/>
          </a:p>
          <a:p>
            <a:pPr lvl="1">
              <a:spcBef>
                <a:spcPct val="50000"/>
              </a:spcBef>
            </a:pPr>
            <a:r>
              <a:rPr lang="hr-HR" dirty="0"/>
              <a:t>2.2. Na osnovi rezultata postignutih na </a:t>
            </a:r>
            <a:r>
              <a:rPr lang="hr-HR" b="1" dirty="0"/>
              <a:t>natjecanjima u znanju;</a:t>
            </a:r>
            <a:endParaRPr lang="hr-HR" b="1" dirty="0"/>
          </a:p>
          <a:p>
            <a:pPr lvl="1">
              <a:spcBef>
                <a:spcPct val="50000"/>
              </a:spcBef>
            </a:pPr>
            <a:r>
              <a:rPr lang="hr-HR" dirty="0"/>
              <a:t>2.3. Na osnovi rezultata postignutim na natjecanjima </a:t>
            </a:r>
            <a:r>
              <a:rPr lang="hr-HR" b="1" dirty="0"/>
              <a:t>školskih sportskih društava</a:t>
            </a:r>
            <a:endParaRPr lang="hr-HR" b="1" dirty="0"/>
          </a:p>
          <a:p>
            <a:pPr>
              <a:spcBef>
                <a:spcPct val="50000"/>
              </a:spcBef>
            </a:pPr>
            <a:endParaRPr lang="hr-HR" sz="2000" b="1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78" descr="card1"/>
          <p:cNvPicPr>
            <a:picLocks noChangeAspect="1" noChangeArrowheads="1"/>
          </p:cNvPicPr>
          <p:nvPr/>
        </p:nvPicPr>
        <p:blipFill>
          <a:blip r:embed="rId1" cstate="print"/>
          <a:srcRect/>
          <a:stretch>
            <a:fillRect/>
          </a:stretch>
        </p:blipFill>
        <p:spPr bwMode="auto">
          <a:xfrm>
            <a:off x="0" y="-14288"/>
            <a:ext cx="9182100" cy="6886576"/>
          </a:xfrm>
          <a:prstGeom prst="rect">
            <a:avLst/>
          </a:prstGeom>
          <a:noFill/>
          <a:effectLst>
            <a:outerShdw dist="35921" dir="2700000" algn="ctr" rotWithShape="0">
              <a:srgbClr val="808080">
                <a:alpha val="20000"/>
              </a:srgbClr>
            </a:outerShdw>
          </a:effectLst>
        </p:spPr>
      </p:pic>
      <p:pic>
        <p:nvPicPr>
          <p:cNvPr id="10280" name="Picture 40" descr="card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82100" cy="6886575"/>
          </a:xfrm>
          <a:prstGeom prst="rect">
            <a:avLst/>
          </a:prstGeom>
          <a:noFill/>
          <a:effectLst>
            <a:outerShdw dist="35921" dir="2700000" algn="ctr" rotWithShape="0">
              <a:srgbClr val="808080">
                <a:alpha val="20000"/>
              </a:srgbClr>
            </a:outerShdw>
          </a:effectLst>
        </p:spPr>
      </p:pic>
      <p:pic>
        <p:nvPicPr>
          <p:cNvPr id="10281" name="Picture 41" descr="card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82100" cy="6886575"/>
          </a:xfrm>
          <a:prstGeom prst="rect">
            <a:avLst/>
          </a:prstGeom>
          <a:noFill/>
          <a:effectLst>
            <a:outerShdw dist="35921" dir="2700000" algn="ctr" rotWithShape="0">
              <a:srgbClr val="808080">
                <a:alpha val="20000"/>
              </a:srgbClr>
            </a:outerShdw>
          </a:effectLst>
        </p:spPr>
      </p:pic>
      <p:pic>
        <p:nvPicPr>
          <p:cNvPr id="10284" name="Picture 44" descr="card1"/>
          <p:cNvPicPr>
            <a:picLocks noChangeAspect="1" noChangeArrowheads="1"/>
          </p:cNvPicPr>
          <p:nvPr/>
        </p:nvPicPr>
        <p:blipFill>
          <a:blip r:embed="rId1" cstate="print"/>
          <a:srcRect/>
          <a:stretch>
            <a:fillRect/>
          </a:stretch>
        </p:blipFill>
        <p:spPr bwMode="auto">
          <a:xfrm>
            <a:off x="0" y="0"/>
            <a:ext cx="9182100" cy="6886575"/>
          </a:xfrm>
          <a:prstGeom prst="rect">
            <a:avLst/>
          </a:prstGeom>
          <a:noFill/>
          <a:effectLst>
            <a:outerShdw dist="35921" dir="2700000" algn="ctr" rotWithShape="0">
              <a:srgbClr val="808080">
                <a:alpha val="20000"/>
              </a:srgbClr>
            </a:outerShdw>
          </a:effectLst>
        </p:spPr>
      </p:pic>
      <p:pic>
        <p:nvPicPr>
          <p:cNvPr id="10282" name="Picture 42" descr="card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0"/>
            <a:ext cx="9182100" cy="6886575"/>
          </a:xfrm>
          <a:prstGeom prst="rect">
            <a:avLst/>
          </a:prstGeom>
          <a:noFill/>
          <a:effectLst>
            <a:outerShdw dist="35921" dir="2700000" algn="ctr" rotWithShape="0">
              <a:srgbClr val="808080">
                <a:alpha val="20000"/>
              </a:srgbClr>
            </a:outerShdw>
          </a:effectLst>
        </p:spPr>
      </p:pic>
      <p:pic>
        <p:nvPicPr>
          <p:cNvPr id="10283" name="Picture 43" descr="card2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0" y="0"/>
            <a:ext cx="9182100" cy="6886575"/>
          </a:xfrm>
          <a:prstGeom prst="rect">
            <a:avLst/>
          </a:prstGeom>
          <a:noFill/>
          <a:effectLst>
            <a:outerShdw dist="35921" dir="2700000" algn="ctr" rotWithShape="0">
              <a:srgbClr val="808080">
                <a:alpha val="20000"/>
              </a:srgbClr>
            </a:outerShdw>
          </a:effectLst>
        </p:spPr>
      </p:pic>
      <p:sp>
        <p:nvSpPr>
          <p:cNvPr id="10290" name="AutoShape 50"/>
          <p:cNvSpPr>
            <a:spLocks noChangeArrowheads="1"/>
          </p:cNvSpPr>
          <p:nvPr/>
        </p:nvSpPr>
        <p:spPr bwMode="auto">
          <a:xfrm>
            <a:off x="533400" y="1447800"/>
            <a:ext cx="8153400" cy="4876800"/>
          </a:xfrm>
          <a:prstGeom prst="roundRect">
            <a:avLst>
              <a:gd name="adj" fmla="val 16667"/>
            </a:avLst>
          </a:prstGeom>
          <a:solidFill>
            <a:srgbClr val="F2FDF7"/>
          </a:solidFill>
          <a:ln w="9525">
            <a:noFill/>
            <a:round/>
          </a:ln>
          <a:effectLst/>
        </p:spPr>
        <p:txBody>
          <a:bodyPr wrap="none" anchor="ctr"/>
          <a:lstStyle/>
          <a:p>
            <a:endParaRPr lang="hr-HR"/>
          </a:p>
        </p:txBody>
      </p:sp>
      <p:sp>
        <p:nvSpPr>
          <p:cNvPr id="16" name="Text Box 85"/>
          <p:cNvSpPr txBox="1">
            <a:spLocks noChangeArrowheads="1"/>
          </p:cNvSpPr>
          <p:nvPr/>
        </p:nvSpPr>
        <p:spPr bwMode="auto">
          <a:xfrm>
            <a:off x="4681538" y="252323"/>
            <a:ext cx="1424008" cy="646331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hr-HR" b="1" dirty="0">
                <a:solidFill>
                  <a:srgbClr val="F2FDF7"/>
                </a:solidFill>
              </a:rPr>
              <a:t>3. Korisne informacije</a:t>
            </a:r>
            <a:endParaRPr lang="en-US" b="1" dirty="0"/>
          </a:p>
        </p:txBody>
      </p:sp>
      <p:sp>
        <p:nvSpPr>
          <p:cNvPr id="18" name="Text Box 86"/>
          <p:cNvSpPr txBox="1">
            <a:spLocks noChangeArrowheads="1"/>
          </p:cNvSpPr>
          <p:nvPr/>
        </p:nvSpPr>
        <p:spPr bwMode="auto">
          <a:xfrm>
            <a:off x="3257531" y="252323"/>
            <a:ext cx="1424007" cy="646331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hr-HR" b="1" dirty="0">
                <a:solidFill>
                  <a:srgbClr val="F2FDF7"/>
                </a:solidFill>
              </a:rPr>
              <a:t>2. Odluka o upisu</a:t>
            </a:r>
            <a:endParaRPr lang="en-US" b="1" dirty="0"/>
          </a:p>
        </p:txBody>
      </p:sp>
      <p:sp>
        <p:nvSpPr>
          <p:cNvPr id="23" name="Text Box 84"/>
          <p:cNvSpPr txBox="1">
            <a:spLocks noChangeArrowheads="1"/>
          </p:cNvSpPr>
          <p:nvPr/>
        </p:nvSpPr>
        <p:spPr bwMode="auto">
          <a:xfrm>
            <a:off x="457200" y="471488"/>
            <a:ext cx="1084221" cy="40011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hr-HR" sz="2000" b="1" dirty="0">
                <a:solidFill>
                  <a:srgbClr val="F2FDF7"/>
                </a:solidFill>
              </a:rPr>
              <a:t>Upisi</a:t>
            </a:r>
            <a:endParaRPr lang="en-US" sz="2000" b="1" dirty="0"/>
          </a:p>
        </p:txBody>
      </p:sp>
      <p:sp>
        <p:nvSpPr>
          <p:cNvPr id="24" name="Text Box 87"/>
          <p:cNvSpPr txBox="1">
            <a:spLocks noChangeArrowheads="1"/>
          </p:cNvSpPr>
          <p:nvPr/>
        </p:nvSpPr>
        <p:spPr bwMode="auto">
          <a:xfrm>
            <a:off x="1797012" y="252323"/>
            <a:ext cx="1533546" cy="646331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hr-HR" b="1" dirty="0">
                <a:solidFill>
                  <a:srgbClr val="F2FDF7"/>
                </a:solidFill>
              </a:rPr>
              <a:t>1. Elementi i kriteriji</a:t>
            </a:r>
            <a:endParaRPr lang="en-US" b="1" dirty="0"/>
          </a:p>
        </p:txBody>
      </p:sp>
      <p:sp>
        <p:nvSpPr>
          <p:cNvPr id="25" name="TextBox 24"/>
          <p:cNvSpPr txBox="1"/>
          <p:nvPr/>
        </p:nvSpPr>
        <p:spPr>
          <a:xfrm>
            <a:off x="6105546" y="252322"/>
            <a:ext cx="135314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b="1" dirty="0">
                <a:solidFill>
                  <a:schemeClr val="bg1"/>
                </a:solidFill>
              </a:rPr>
              <a:t>4. Naši savjeti</a:t>
            </a:r>
            <a:endParaRPr lang="hr-HR" b="1" dirty="0">
              <a:solidFill>
                <a:schemeClr val="bg1"/>
              </a:solidFill>
            </a:endParaRPr>
          </a:p>
        </p:txBody>
      </p:sp>
      <p:sp>
        <p:nvSpPr>
          <p:cNvPr id="17" name="Text Box 87"/>
          <p:cNvSpPr txBox="1">
            <a:spLocks noChangeArrowheads="1"/>
          </p:cNvSpPr>
          <p:nvPr/>
        </p:nvSpPr>
        <p:spPr bwMode="auto">
          <a:xfrm>
            <a:off x="1115643" y="1484630"/>
            <a:ext cx="7631217" cy="20764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hr-HR" sz="2400" b="1" dirty="0">
                <a:solidFill>
                  <a:srgbClr val="00B0F0"/>
                </a:solidFill>
              </a:rPr>
              <a:t>2.2. Vrednovanje rezultata postignutih na natjecanjima iz znanja</a:t>
            </a:r>
            <a:endParaRPr lang="hr-HR" sz="2400" b="1" dirty="0">
              <a:solidFill>
                <a:srgbClr val="00B0F0"/>
              </a:solidFill>
            </a:endParaRPr>
          </a:p>
          <a:p>
            <a:pPr>
              <a:spcBef>
                <a:spcPct val="50000"/>
              </a:spcBef>
              <a:buFontTx/>
              <a:buChar char="-"/>
            </a:pPr>
            <a:r>
              <a:rPr lang="hr-HR" dirty="0"/>
              <a:t> hrvatski jezik, matematika, prvi strani jezik</a:t>
            </a:r>
            <a:endParaRPr lang="hr-HR" dirty="0"/>
          </a:p>
          <a:p>
            <a:pPr>
              <a:spcBef>
                <a:spcPct val="50000"/>
              </a:spcBef>
              <a:buFontTx/>
              <a:buChar char="-"/>
            </a:pPr>
            <a:r>
              <a:rPr lang="hr-HR" dirty="0"/>
              <a:t> posebno propisani predmeti (povijest i geografija ili kemija i fizika) </a:t>
            </a:r>
            <a:endParaRPr lang="hr-HR" dirty="0"/>
          </a:p>
          <a:p>
            <a:pPr>
              <a:spcBef>
                <a:spcPct val="50000"/>
              </a:spcBef>
              <a:buFontTx/>
              <a:buChar char="-"/>
            </a:pPr>
            <a:r>
              <a:rPr lang="hr-HR" dirty="0"/>
              <a:t> biologija (određuje škola)</a:t>
            </a:r>
            <a:endParaRPr lang="hr-HR" dirty="0"/>
          </a:p>
        </p:txBody>
      </p:sp>
      <p:graphicFrame>
        <p:nvGraphicFramePr>
          <p:cNvPr id="2" name="Table 8"/>
          <p:cNvGraphicFramePr>
            <a:graphicFrameLocks noGrp="1"/>
          </p:cNvGraphicFramePr>
          <p:nvPr/>
        </p:nvGraphicFramePr>
        <p:xfrm>
          <a:off x="533400" y="3492113"/>
          <a:ext cx="8146574" cy="2894399"/>
        </p:xfrm>
        <a:graphic>
          <a:graphicData uri="http://schemas.openxmlformats.org/drawingml/2006/table">
            <a:tbl>
              <a:tblPr firstRow="1" firstCol="1" bandRow="1"/>
              <a:tblGrid>
                <a:gridCol w="772712"/>
                <a:gridCol w="3808807"/>
                <a:gridCol w="3565055"/>
              </a:tblGrid>
              <a:tr h="768115">
                <a:tc rowSpan="5"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Source Sans Pro" panose="020B050303040302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Source Sans Pro" panose="020B050303040302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Source Sans Pro" panose="020B050303040302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Source Sans Pro" panose="020B050303040302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Source Sans Pro" panose="020B050303040302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Source Sans Pro" panose="020B050303040302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Source Sans Pro" panose="020B050303040302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Source Sans Pro" panose="020B050303040302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Source Sans Pro" panose="020B0503030403020204"/>
                        </a:defRPr>
                      </a:lvl9pPr>
                    </a:lstStyle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r-HR" sz="1200" dirty="0">
                          <a:effectLst/>
                        </a:rPr>
                        <a:t>Državna/međunarodna natjecanja</a:t>
                      </a:r>
                      <a:endParaRPr lang="hr-H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28575" marB="28575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8A8DE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Source Sans Pro" panose="020B050303040302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Source Sans Pro" panose="020B050303040302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Source Sans Pro" panose="020B050303040302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Source Sans Pro" panose="020B050303040302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Source Sans Pro" panose="020B050303040302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Source Sans Pro" panose="020B050303040302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Source Sans Pro" panose="020B050303040302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Source Sans Pro" panose="020B050303040302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Source Sans Pro" panose="020B0503030403020204"/>
                        </a:defRPr>
                      </a:lvl9pPr>
                    </a:lstStyle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r-HR" sz="1200">
                          <a:effectLst/>
                        </a:rPr>
                        <a:t>Prvo, drugo ili treće osvojeno mjesto kao pojedinac u 5., 6., 7. ili 8. razredu osnovnog obrazovanja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28575" marB="28575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8A8DE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Source Sans Pro" panose="020B050303040302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Source Sans Pro" panose="020B050303040302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Source Sans Pro" panose="020B050303040302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Source Sans Pro" panose="020B050303040302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Source Sans Pro" panose="020B050303040302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Source Sans Pro" panose="020B050303040302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Source Sans Pro" panose="020B050303040302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Source Sans Pro" panose="020B050303040302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Source Sans Pro" panose="020B0503030403020204"/>
                        </a:defRPr>
                      </a:lvl9pPr>
                    </a:lstStyle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r-HR" sz="1200">
                          <a:effectLst/>
                        </a:rPr>
                        <a:t>Izravan upis (pod uvjetom da zadovolje na ispitu sposobnosti i darovitosti u školama u kojima je to uvjet za upis)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28575" marB="28575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8A8DE"/>
                    </a:solidFill>
                  </a:tcPr>
                </a:tc>
              </a:tr>
              <a:tr h="531571">
                <a:tc vMerge="1"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ource Sans Pro" panose="020B0503030403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ource Sans Pro" panose="020B0503030403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ource Sans Pro" panose="020B0503030403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ource Sans Pro" panose="020B0503030403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ource Sans Pro" panose="020B0503030403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ource Sans Pro" panose="020B0503030403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ource Sans Pro" panose="020B0503030403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ource Sans Pro" panose="020B0503030403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ource Sans Pro" panose="020B0503030403020204"/>
                        </a:defRPr>
                      </a:lvl9pPr>
                    </a:lstStyle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r-HR" sz="1200">
                          <a:effectLst/>
                        </a:rPr>
                        <a:t>Prvo osvojeno mjesto kao član skupine u 5., 6., 7. ili 8. razredu osnovnog obrazovanja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28575" marB="28575" anchor="ctr">
                    <a:lnL w="381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8A8DE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ource Sans Pro" panose="020B0503030403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ource Sans Pro" panose="020B0503030403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ource Sans Pro" panose="020B0503030403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ource Sans Pro" panose="020B0503030403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ource Sans Pro" panose="020B0503030403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ource Sans Pro" panose="020B0503030403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ource Sans Pro" panose="020B0503030403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ource Sans Pro" panose="020B0503030403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ource Sans Pro" panose="020B0503030403020204"/>
                        </a:defRPr>
                      </a:lvl9pPr>
                    </a:lstStyle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r-HR" sz="1200">
                          <a:effectLst/>
                        </a:rPr>
                        <a:t>4 boda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28575" marB="28575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8A8DE">
                        <a:tint val="40000"/>
                      </a:srgbClr>
                    </a:solidFill>
                  </a:tcPr>
                </a:tc>
              </a:tr>
              <a:tr h="531571">
                <a:tc vMerge="1"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ource Sans Pro" panose="020B0503030403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ource Sans Pro" panose="020B0503030403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ource Sans Pro" panose="020B0503030403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ource Sans Pro" panose="020B0503030403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ource Sans Pro" panose="020B0503030403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ource Sans Pro" panose="020B0503030403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ource Sans Pro" panose="020B0503030403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ource Sans Pro" panose="020B0503030403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ource Sans Pro" panose="020B0503030403020204"/>
                        </a:defRPr>
                      </a:lvl9pPr>
                    </a:lstStyle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r-HR" sz="1200" dirty="0">
                          <a:effectLst/>
                        </a:rPr>
                        <a:t>Drugo osvojeno mjesto kao član skupine u 5., 6., 7. ili 8. razredu osnovnog obrazovanja</a:t>
                      </a:r>
                      <a:endParaRPr lang="hr-H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28575" marB="28575" anchor="ctr">
                    <a:lnL w="381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8A8DE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ource Sans Pro" panose="020B0503030403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ource Sans Pro" panose="020B0503030403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ource Sans Pro" panose="020B0503030403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ource Sans Pro" panose="020B0503030403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ource Sans Pro" panose="020B0503030403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ource Sans Pro" panose="020B0503030403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ource Sans Pro" panose="020B0503030403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ource Sans Pro" panose="020B0503030403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ource Sans Pro" panose="020B0503030403020204"/>
                        </a:defRPr>
                      </a:lvl9pPr>
                    </a:lstStyle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r-HR" sz="1200" dirty="0">
                          <a:effectLst/>
                        </a:rPr>
                        <a:t>3 boda</a:t>
                      </a:r>
                      <a:endParaRPr lang="hr-H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28575" marB="28575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8A8DE">
                        <a:tint val="20000"/>
                      </a:srgbClr>
                    </a:solidFill>
                  </a:tcPr>
                </a:tc>
              </a:tr>
              <a:tr h="531571">
                <a:tc vMerge="1"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ource Sans Pro" panose="020B0503030403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ource Sans Pro" panose="020B0503030403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ource Sans Pro" panose="020B0503030403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ource Sans Pro" panose="020B0503030403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ource Sans Pro" panose="020B0503030403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ource Sans Pro" panose="020B0503030403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ource Sans Pro" panose="020B0503030403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ource Sans Pro" panose="020B0503030403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ource Sans Pro" panose="020B0503030403020204"/>
                        </a:defRPr>
                      </a:lvl9pPr>
                    </a:lstStyle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r-HR" sz="1200">
                          <a:effectLst/>
                        </a:rPr>
                        <a:t>Treće osvojeno mjesto kao član skupine u 5., 6., 7. ili 8. razredu osnovnog obrazovanja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28575" marB="28575" anchor="ctr">
                    <a:lnL w="381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8A8DE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ource Sans Pro" panose="020B0503030403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ource Sans Pro" panose="020B0503030403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ource Sans Pro" panose="020B0503030403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ource Sans Pro" panose="020B0503030403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ource Sans Pro" panose="020B0503030403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ource Sans Pro" panose="020B0503030403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ource Sans Pro" panose="020B0503030403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ource Sans Pro" panose="020B0503030403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ource Sans Pro" panose="020B0503030403020204"/>
                        </a:defRPr>
                      </a:lvl9pPr>
                    </a:lstStyle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r-HR" sz="1200">
                          <a:effectLst/>
                        </a:rPr>
                        <a:t>2 boda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28575" marB="28575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8A8DE">
                        <a:tint val="40000"/>
                      </a:srgbClr>
                    </a:solidFill>
                  </a:tcPr>
                </a:tc>
              </a:tr>
              <a:tr h="531571">
                <a:tc vMerge="1"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ource Sans Pro" panose="020B0503030403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ource Sans Pro" panose="020B0503030403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ource Sans Pro" panose="020B0503030403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ource Sans Pro" panose="020B0503030403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ource Sans Pro" panose="020B0503030403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ource Sans Pro" panose="020B0503030403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ource Sans Pro" panose="020B0503030403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ource Sans Pro" panose="020B0503030403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ource Sans Pro" panose="020B0503030403020204"/>
                        </a:defRPr>
                      </a:lvl9pPr>
                    </a:lstStyle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r-HR" sz="1200">
                          <a:effectLst/>
                        </a:rPr>
                        <a:t>Sudjelovanje kao pojedinac ili član skupine u 5., 6., 7. ili 8. razredu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28575" marB="28575" anchor="ctr">
                    <a:lnL w="381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8A8DE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ource Sans Pro" panose="020B0503030403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ource Sans Pro" panose="020B0503030403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ource Sans Pro" panose="020B0503030403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ource Sans Pro" panose="020B0503030403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ource Sans Pro" panose="020B0503030403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ource Sans Pro" panose="020B0503030403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ource Sans Pro" panose="020B0503030403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ource Sans Pro" panose="020B0503030403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ource Sans Pro" panose="020B0503030403020204"/>
                        </a:defRPr>
                      </a:lvl9pPr>
                    </a:lstStyle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r-HR" sz="1200" dirty="0">
                          <a:effectLst/>
                        </a:rPr>
                        <a:t>1 bod</a:t>
                      </a:r>
                      <a:endParaRPr lang="hr-H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28575" marB="28575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8A8DE">
                        <a:tint val="20000"/>
                      </a:srgb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78" descr="card1"/>
          <p:cNvPicPr>
            <a:picLocks noChangeAspect="1" noChangeArrowheads="1"/>
          </p:cNvPicPr>
          <p:nvPr/>
        </p:nvPicPr>
        <p:blipFill>
          <a:blip r:embed="rId1" cstate="print"/>
          <a:srcRect/>
          <a:stretch>
            <a:fillRect/>
          </a:stretch>
        </p:blipFill>
        <p:spPr bwMode="auto">
          <a:xfrm>
            <a:off x="0" y="-14288"/>
            <a:ext cx="9182100" cy="6886576"/>
          </a:xfrm>
          <a:prstGeom prst="rect">
            <a:avLst/>
          </a:prstGeom>
          <a:noFill/>
          <a:effectLst>
            <a:outerShdw dist="35921" dir="2700000" algn="ctr" rotWithShape="0">
              <a:srgbClr val="808080">
                <a:alpha val="20000"/>
              </a:srgbClr>
            </a:outerShdw>
          </a:effectLst>
        </p:spPr>
      </p:pic>
      <p:pic>
        <p:nvPicPr>
          <p:cNvPr id="10280" name="Picture 40" descr="card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82100" cy="6886575"/>
          </a:xfrm>
          <a:prstGeom prst="rect">
            <a:avLst/>
          </a:prstGeom>
          <a:noFill/>
          <a:effectLst>
            <a:outerShdw dist="35921" dir="2700000" algn="ctr" rotWithShape="0">
              <a:srgbClr val="808080">
                <a:alpha val="20000"/>
              </a:srgbClr>
            </a:outerShdw>
          </a:effectLst>
        </p:spPr>
      </p:pic>
      <p:pic>
        <p:nvPicPr>
          <p:cNvPr id="10281" name="Picture 41" descr="card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82100" cy="6886575"/>
          </a:xfrm>
          <a:prstGeom prst="rect">
            <a:avLst/>
          </a:prstGeom>
          <a:noFill/>
          <a:effectLst>
            <a:outerShdw dist="35921" dir="2700000" algn="ctr" rotWithShape="0">
              <a:srgbClr val="808080">
                <a:alpha val="20000"/>
              </a:srgbClr>
            </a:outerShdw>
          </a:effectLst>
        </p:spPr>
      </p:pic>
      <p:pic>
        <p:nvPicPr>
          <p:cNvPr id="10284" name="Picture 44" descr="card1"/>
          <p:cNvPicPr>
            <a:picLocks noChangeAspect="1" noChangeArrowheads="1"/>
          </p:cNvPicPr>
          <p:nvPr/>
        </p:nvPicPr>
        <p:blipFill>
          <a:blip r:embed="rId1" cstate="print"/>
          <a:srcRect/>
          <a:stretch>
            <a:fillRect/>
          </a:stretch>
        </p:blipFill>
        <p:spPr bwMode="auto">
          <a:xfrm>
            <a:off x="0" y="0"/>
            <a:ext cx="9182100" cy="6886575"/>
          </a:xfrm>
          <a:prstGeom prst="rect">
            <a:avLst/>
          </a:prstGeom>
          <a:noFill/>
          <a:effectLst>
            <a:outerShdw dist="35921" dir="2700000" algn="ctr" rotWithShape="0">
              <a:srgbClr val="808080">
                <a:alpha val="20000"/>
              </a:srgbClr>
            </a:outerShdw>
          </a:effectLst>
        </p:spPr>
      </p:pic>
      <p:pic>
        <p:nvPicPr>
          <p:cNvPr id="10282" name="Picture 42" descr="card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0"/>
            <a:ext cx="9182100" cy="6886575"/>
          </a:xfrm>
          <a:prstGeom prst="rect">
            <a:avLst/>
          </a:prstGeom>
          <a:noFill/>
          <a:effectLst>
            <a:outerShdw dist="35921" dir="2700000" algn="ctr" rotWithShape="0">
              <a:srgbClr val="808080">
                <a:alpha val="20000"/>
              </a:srgbClr>
            </a:outerShdw>
          </a:effectLst>
        </p:spPr>
      </p:pic>
      <p:pic>
        <p:nvPicPr>
          <p:cNvPr id="10283" name="Picture 43" descr="card2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0" y="0"/>
            <a:ext cx="9182100" cy="6886575"/>
          </a:xfrm>
          <a:prstGeom prst="rect">
            <a:avLst/>
          </a:prstGeom>
          <a:noFill/>
          <a:effectLst>
            <a:outerShdw dist="35921" dir="2700000" algn="ctr" rotWithShape="0">
              <a:srgbClr val="808080">
                <a:alpha val="20000"/>
              </a:srgbClr>
            </a:outerShdw>
          </a:effectLst>
        </p:spPr>
      </p:pic>
      <p:sp>
        <p:nvSpPr>
          <p:cNvPr id="10290" name="AutoShape 50"/>
          <p:cNvSpPr>
            <a:spLocks noChangeArrowheads="1"/>
          </p:cNvSpPr>
          <p:nvPr/>
        </p:nvSpPr>
        <p:spPr bwMode="auto">
          <a:xfrm>
            <a:off x="533400" y="1447800"/>
            <a:ext cx="8153400" cy="4876800"/>
          </a:xfrm>
          <a:prstGeom prst="roundRect">
            <a:avLst>
              <a:gd name="adj" fmla="val 16667"/>
            </a:avLst>
          </a:prstGeom>
          <a:solidFill>
            <a:srgbClr val="F2FDF7"/>
          </a:solidFill>
          <a:ln w="9525">
            <a:noFill/>
            <a:round/>
          </a:ln>
          <a:effectLst/>
        </p:spPr>
        <p:txBody>
          <a:bodyPr wrap="none" anchor="ctr"/>
          <a:lstStyle/>
          <a:p>
            <a:endParaRPr lang="hr-HR"/>
          </a:p>
        </p:txBody>
      </p:sp>
      <p:sp>
        <p:nvSpPr>
          <p:cNvPr id="16" name="Text Box 85"/>
          <p:cNvSpPr txBox="1">
            <a:spLocks noChangeArrowheads="1"/>
          </p:cNvSpPr>
          <p:nvPr/>
        </p:nvSpPr>
        <p:spPr bwMode="auto">
          <a:xfrm>
            <a:off x="4681538" y="252323"/>
            <a:ext cx="1424008" cy="646331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hr-HR" b="1" dirty="0">
                <a:solidFill>
                  <a:srgbClr val="F2FDF7"/>
                </a:solidFill>
              </a:rPr>
              <a:t>3. Korisne informacije</a:t>
            </a:r>
            <a:endParaRPr lang="en-US" b="1" dirty="0"/>
          </a:p>
        </p:txBody>
      </p:sp>
      <p:sp>
        <p:nvSpPr>
          <p:cNvPr id="18" name="Text Box 86"/>
          <p:cNvSpPr txBox="1">
            <a:spLocks noChangeArrowheads="1"/>
          </p:cNvSpPr>
          <p:nvPr/>
        </p:nvSpPr>
        <p:spPr bwMode="auto">
          <a:xfrm>
            <a:off x="3257531" y="252323"/>
            <a:ext cx="1424007" cy="646331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hr-HR" b="1" dirty="0">
                <a:solidFill>
                  <a:srgbClr val="F2FDF7"/>
                </a:solidFill>
              </a:rPr>
              <a:t>2. Odluka o upisu</a:t>
            </a:r>
            <a:endParaRPr lang="en-US" b="1" dirty="0"/>
          </a:p>
        </p:txBody>
      </p:sp>
      <p:sp>
        <p:nvSpPr>
          <p:cNvPr id="23" name="Text Box 84"/>
          <p:cNvSpPr txBox="1">
            <a:spLocks noChangeArrowheads="1"/>
          </p:cNvSpPr>
          <p:nvPr/>
        </p:nvSpPr>
        <p:spPr bwMode="auto">
          <a:xfrm>
            <a:off x="457200" y="471488"/>
            <a:ext cx="1084221" cy="40011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hr-HR" sz="2000" b="1" dirty="0">
                <a:solidFill>
                  <a:srgbClr val="F2FDF7"/>
                </a:solidFill>
              </a:rPr>
              <a:t>Upisi</a:t>
            </a:r>
            <a:endParaRPr lang="en-US" sz="2000" b="1" dirty="0"/>
          </a:p>
        </p:txBody>
      </p:sp>
      <p:sp>
        <p:nvSpPr>
          <p:cNvPr id="24" name="Text Box 87"/>
          <p:cNvSpPr txBox="1">
            <a:spLocks noChangeArrowheads="1"/>
          </p:cNvSpPr>
          <p:nvPr/>
        </p:nvSpPr>
        <p:spPr bwMode="auto">
          <a:xfrm>
            <a:off x="1797012" y="252323"/>
            <a:ext cx="1533546" cy="646331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hr-HR" b="1" dirty="0">
                <a:solidFill>
                  <a:srgbClr val="F2FDF7"/>
                </a:solidFill>
              </a:rPr>
              <a:t>1. Elementi i kriteriji</a:t>
            </a:r>
            <a:endParaRPr lang="en-US" b="1" dirty="0"/>
          </a:p>
        </p:txBody>
      </p:sp>
      <p:sp>
        <p:nvSpPr>
          <p:cNvPr id="25" name="TextBox 24"/>
          <p:cNvSpPr txBox="1"/>
          <p:nvPr/>
        </p:nvSpPr>
        <p:spPr>
          <a:xfrm>
            <a:off x="6105546" y="252322"/>
            <a:ext cx="135314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b="1" dirty="0">
                <a:solidFill>
                  <a:schemeClr val="bg1"/>
                </a:solidFill>
              </a:rPr>
              <a:t>4. Naši savjeti</a:t>
            </a:r>
            <a:endParaRPr lang="hr-HR" b="1" dirty="0">
              <a:solidFill>
                <a:schemeClr val="bg1"/>
              </a:solidFill>
            </a:endParaRPr>
          </a:p>
        </p:txBody>
      </p:sp>
      <p:sp>
        <p:nvSpPr>
          <p:cNvPr id="17" name="Text Box 87"/>
          <p:cNvSpPr txBox="1">
            <a:spLocks noChangeArrowheads="1"/>
          </p:cNvSpPr>
          <p:nvPr/>
        </p:nvSpPr>
        <p:spPr bwMode="auto">
          <a:xfrm>
            <a:off x="899110" y="1628775"/>
            <a:ext cx="7766099" cy="1938992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hr-HR" sz="2400" b="1" dirty="0">
                <a:solidFill>
                  <a:srgbClr val="00B0F0"/>
                </a:solidFill>
              </a:rPr>
              <a:t>2.3. Vrednovanje rezultata postignutih na sportskim  natjecanjima</a:t>
            </a:r>
            <a:endParaRPr lang="hr-HR" dirty="0"/>
          </a:p>
          <a:p>
            <a:pPr lvl="1">
              <a:spcBef>
                <a:spcPct val="50000"/>
              </a:spcBef>
              <a:buFontTx/>
              <a:buChar char="-"/>
            </a:pPr>
            <a:r>
              <a:rPr lang="hr-HR" dirty="0"/>
              <a:t> posljednja četiri razreda OŠ na natjecanjima šk. sportskih društava</a:t>
            </a:r>
            <a:endParaRPr lang="hr-HR" dirty="0"/>
          </a:p>
          <a:p>
            <a:pPr lvl="1">
              <a:spcBef>
                <a:spcPct val="50000"/>
              </a:spcBef>
              <a:buFontTx/>
              <a:buChar char="-"/>
            </a:pPr>
            <a:r>
              <a:rPr lang="hr-HR" dirty="0"/>
              <a:t> na temelju službene evidencije Hrvatskog školskog športskog saveza (HŠŠS)</a:t>
            </a:r>
            <a:endParaRPr lang="hr-HR" dirty="0"/>
          </a:p>
        </p:txBody>
      </p:sp>
      <p:graphicFrame>
        <p:nvGraphicFramePr>
          <p:cNvPr id="2" name="Table 8"/>
          <p:cNvGraphicFramePr>
            <a:graphicFrameLocks noGrp="1"/>
          </p:cNvGraphicFramePr>
          <p:nvPr/>
        </p:nvGraphicFramePr>
        <p:xfrm>
          <a:off x="575310" y="3963124"/>
          <a:ext cx="8146925" cy="3015843"/>
        </p:xfrm>
        <a:graphic>
          <a:graphicData uri="http://schemas.openxmlformats.org/drawingml/2006/table">
            <a:tbl>
              <a:tblPr firstRow="1" firstCol="1" bandRow="1"/>
              <a:tblGrid>
                <a:gridCol w="726232"/>
                <a:gridCol w="3816424"/>
                <a:gridCol w="3604269"/>
              </a:tblGrid>
              <a:tr h="563339">
                <a:tc rowSpan="3"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Source Sans Pro" panose="020B050303040302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Source Sans Pro" panose="020B050303040302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Source Sans Pro" panose="020B050303040302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Source Sans Pro" panose="020B050303040302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Source Sans Pro" panose="020B050303040302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Source Sans Pro" panose="020B050303040302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Source Sans Pro" panose="020B050303040302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Source Sans Pro" panose="020B050303040302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Source Sans Pro" panose="020B0503030403020204"/>
                        </a:defRPr>
                      </a:lvl9pPr>
                    </a:lstStyle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r-HR" sz="1200" dirty="0">
                          <a:effectLst/>
                        </a:rPr>
                        <a:t>Natjecanja školskih sportskih društava</a:t>
                      </a:r>
                      <a:endParaRPr lang="hr-H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28575" marB="28575" anchor="ctr">
                    <a:lnL w="12700" cmpd="sng">
                      <a:solidFill>
                        <a:sysClr val="window" lastClr="FFFFFF"/>
                      </a:solidFill>
                    </a:lnL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8A8DE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ource Sans Pro" panose="020B0503030403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ource Sans Pro" panose="020B0503030403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ource Sans Pro" panose="020B0503030403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ource Sans Pro" panose="020B0503030403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ource Sans Pro" panose="020B0503030403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ource Sans Pro" panose="020B0503030403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ource Sans Pro" panose="020B0503030403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ource Sans Pro" panose="020B0503030403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ource Sans Pro" panose="020B0503030403020204"/>
                        </a:defRPr>
                      </a:lvl9pPr>
                    </a:lstStyle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r-HR" sz="1200">
                          <a:effectLst/>
                        </a:rPr>
                        <a:t>Učenici koji su na državnom natjecanju kao članovi ekipe osvojili prvo mjesto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28575" marB="28575" anchor="ctr">
                    <a:lnL w="381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8A8DE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ource Sans Pro" panose="020B0503030403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ource Sans Pro" panose="020B0503030403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ource Sans Pro" panose="020B0503030403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ource Sans Pro" panose="020B0503030403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ource Sans Pro" panose="020B0503030403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ource Sans Pro" panose="020B0503030403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ource Sans Pro" panose="020B0503030403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ource Sans Pro" panose="020B0503030403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ource Sans Pro" panose="020B0503030403020204"/>
                        </a:defRPr>
                      </a:lvl9pPr>
                    </a:lstStyle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r-HR" sz="1200">
                          <a:effectLst/>
                        </a:rPr>
                        <a:t>3 boda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28575" marB="28575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8A8DE">
                        <a:tint val="40000"/>
                      </a:srgbClr>
                    </a:solidFill>
                  </a:tcPr>
                </a:tc>
              </a:tr>
              <a:tr h="563339">
                <a:tc vMerge="1"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ource Sans Pro" panose="020B0503030403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ource Sans Pro" panose="020B0503030403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ource Sans Pro" panose="020B0503030403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ource Sans Pro" panose="020B0503030403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ource Sans Pro" panose="020B0503030403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ource Sans Pro" panose="020B0503030403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ource Sans Pro" panose="020B0503030403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ource Sans Pro" panose="020B0503030403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ource Sans Pro" panose="020B0503030403020204"/>
                        </a:defRPr>
                      </a:lvl9pPr>
                    </a:lstStyle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r-HR" sz="1200">
                          <a:effectLst/>
                          <a:sym typeface="+mn-ea"/>
                        </a:rPr>
                        <a:t>Učenici koji su na državnom natjecanju kao članovi ekipe osvojili drugo mjesto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28575" marB="28575" anchor="ctr">
                    <a:lnL w="381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8A8DE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ource Sans Pro" panose="020B0503030403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ource Sans Pro" panose="020B0503030403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ource Sans Pro" panose="020B0503030403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ource Sans Pro" panose="020B0503030403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ource Sans Pro" panose="020B0503030403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ource Sans Pro" panose="020B0503030403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ource Sans Pro" panose="020B0503030403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ource Sans Pro" panose="020B0503030403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ource Sans Pro" panose="020B0503030403020204"/>
                        </a:defRPr>
                      </a:lvl9pPr>
                    </a:lstStyle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r-HR" sz="1200">
                          <a:effectLst/>
                        </a:rPr>
                        <a:t>2 boda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28575" marB="28575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8A8DE">
                        <a:tint val="20000"/>
                      </a:srgbClr>
                    </a:solidFill>
                  </a:tcPr>
                </a:tc>
              </a:tr>
              <a:tr h="563339">
                <a:tc vMerge="1"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ource Sans Pro" panose="020B0503030403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ource Sans Pro" panose="020B0503030403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ource Sans Pro" panose="020B0503030403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ource Sans Pro" panose="020B0503030403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ource Sans Pro" panose="020B0503030403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ource Sans Pro" panose="020B0503030403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ource Sans Pro" panose="020B0503030403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ource Sans Pro" panose="020B0503030403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ource Sans Pro" panose="020B0503030403020204"/>
                        </a:defRPr>
                      </a:lvl9pPr>
                    </a:lstStyle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r-HR" sz="1200">
                          <a:effectLst/>
                          <a:sym typeface="+mn-ea"/>
                        </a:rPr>
                        <a:t>Učenici koji su na državnom natjecanju kao članovi ekipe osvojili treće mjesto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28575" marB="28575" anchor="ctr">
                    <a:lnL w="381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8A8DE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ource Sans Pro" panose="020B0503030403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ource Sans Pro" panose="020B0503030403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ource Sans Pro" panose="020B0503030403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ource Sans Pro" panose="020B0503030403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ource Sans Pro" panose="020B0503030403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ource Sans Pro" panose="020B0503030403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ource Sans Pro" panose="020B0503030403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ource Sans Pro" panose="020B0503030403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ource Sans Pro" panose="020B0503030403020204"/>
                        </a:defRPr>
                      </a:lvl9pPr>
                    </a:lstStyle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r-HR" sz="1200">
                          <a:effectLst/>
                        </a:rPr>
                        <a:t>1 boda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28575" marB="28575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8A8DE">
                        <a:tint val="40000"/>
                      </a:srgb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78" descr="card1"/>
          <p:cNvPicPr>
            <a:picLocks noChangeAspect="1" noChangeArrowheads="1"/>
          </p:cNvPicPr>
          <p:nvPr/>
        </p:nvPicPr>
        <p:blipFill>
          <a:blip r:embed="rId1" cstate="print"/>
          <a:srcRect/>
          <a:stretch>
            <a:fillRect/>
          </a:stretch>
        </p:blipFill>
        <p:spPr bwMode="auto">
          <a:xfrm>
            <a:off x="0" y="-14288"/>
            <a:ext cx="9182100" cy="6886576"/>
          </a:xfrm>
          <a:prstGeom prst="rect">
            <a:avLst/>
          </a:prstGeom>
          <a:noFill/>
          <a:effectLst>
            <a:outerShdw dist="35921" dir="2700000" algn="ctr" rotWithShape="0">
              <a:srgbClr val="808080">
                <a:alpha val="20000"/>
              </a:srgbClr>
            </a:outerShdw>
          </a:effectLst>
        </p:spPr>
      </p:pic>
      <p:pic>
        <p:nvPicPr>
          <p:cNvPr id="10280" name="Picture 40" descr="card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82100" cy="6886575"/>
          </a:xfrm>
          <a:prstGeom prst="rect">
            <a:avLst/>
          </a:prstGeom>
          <a:noFill/>
          <a:effectLst>
            <a:outerShdw dist="35921" dir="2700000" algn="ctr" rotWithShape="0">
              <a:srgbClr val="808080">
                <a:alpha val="20000"/>
              </a:srgbClr>
            </a:outerShdw>
          </a:effectLst>
        </p:spPr>
      </p:pic>
      <p:pic>
        <p:nvPicPr>
          <p:cNvPr id="10281" name="Picture 41" descr="card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82100" cy="6886575"/>
          </a:xfrm>
          <a:prstGeom prst="rect">
            <a:avLst/>
          </a:prstGeom>
          <a:noFill/>
          <a:effectLst>
            <a:outerShdw dist="35921" dir="2700000" algn="ctr" rotWithShape="0">
              <a:srgbClr val="808080">
                <a:alpha val="20000"/>
              </a:srgbClr>
            </a:outerShdw>
          </a:effectLst>
        </p:spPr>
      </p:pic>
      <p:pic>
        <p:nvPicPr>
          <p:cNvPr id="10284" name="Picture 44" descr="card1"/>
          <p:cNvPicPr>
            <a:picLocks noChangeAspect="1" noChangeArrowheads="1"/>
          </p:cNvPicPr>
          <p:nvPr/>
        </p:nvPicPr>
        <p:blipFill>
          <a:blip r:embed="rId1" cstate="print"/>
          <a:srcRect/>
          <a:stretch>
            <a:fillRect/>
          </a:stretch>
        </p:blipFill>
        <p:spPr bwMode="auto">
          <a:xfrm>
            <a:off x="0" y="0"/>
            <a:ext cx="9182100" cy="6886575"/>
          </a:xfrm>
          <a:prstGeom prst="rect">
            <a:avLst/>
          </a:prstGeom>
          <a:noFill/>
          <a:effectLst>
            <a:outerShdw dist="35921" dir="2700000" algn="ctr" rotWithShape="0">
              <a:srgbClr val="808080">
                <a:alpha val="20000"/>
              </a:srgbClr>
            </a:outerShdw>
          </a:effectLst>
        </p:spPr>
      </p:pic>
      <p:pic>
        <p:nvPicPr>
          <p:cNvPr id="10282" name="Picture 42" descr="card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0"/>
            <a:ext cx="9182100" cy="6886575"/>
          </a:xfrm>
          <a:prstGeom prst="rect">
            <a:avLst/>
          </a:prstGeom>
          <a:noFill/>
          <a:effectLst>
            <a:outerShdw dist="35921" dir="2700000" algn="ctr" rotWithShape="0">
              <a:srgbClr val="808080">
                <a:alpha val="20000"/>
              </a:srgbClr>
            </a:outerShdw>
          </a:effectLst>
        </p:spPr>
      </p:pic>
      <p:pic>
        <p:nvPicPr>
          <p:cNvPr id="10283" name="Picture 43" descr="card2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0" y="188595"/>
            <a:ext cx="9182100" cy="6886575"/>
          </a:xfrm>
          <a:prstGeom prst="rect">
            <a:avLst/>
          </a:prstGeom>
          <a:noFill/>
          <a:effectLst>
            <a:outerShdw dist="35921" dir="2700000" algn="ctr" rotWithShape="0">
              <a:srgbClr val="808080">
                <a:alpha val="20000"/>
              </a:srgbClr>
            </a:outerShdw>
          </a:effectLst>
        </p:spPr>
      </p:pic>
      <p:sp>
        <p:nvSpPr>
          <p:cNvPr id="10290" name="AutoShape 50"/>
          <p:cNvSpPr>
            <a:spLocks noChangeArrowheads="1"/>
          </p:cNvSpPr>
          <p:nvPr/>
        </p:nvSpPr>
        <p:spPr bwMode="auto">
          <a:xfrm>
            <a:off x="533400" y="1447800"/>
            <a:ext cx="8153400" cy="4876800"/>
          </a:xfrm>
          <a:prstGeom prst="roundRect">
            <a:avLst>
              <a:gd name="adj" fmla="val 16667"/>
            </a:avLst>
          </a:prstGeom>
          <a:solidFill>
            <a:srgbClr val="F2FDF7"/>
          </a:solidFill>
          <a:ln w="9525">
            <a:noFill/>
            <a:round/>
          </a:ln>
          <a:effectLst/>
        </p:spPr>
        <p:txBody>
          <a:bodyPr wrap="none" anchor="ctr"/>
          <a:lstStyle/>
          <a:p>
            <a:endParaRPr lang="hr-HR"/>
          </a:p>
        </p:txBody>
      </p:sp>
      <p:sp>
        <p:nvSpPr>
          <p:cNvPr id="16" name="Text Box 85"/>
          <p:cNvSpPr txBox="1">
            <a:spLocks noChangeArrowheads="1"/>
          </p:cNvSpPr>
          <p:nvPr/>
        </p:nvSpPr>
        <p:spPr bwMode="auto">
          <a:xfrm>
            <a:off x="4681538" y="252323"/>
            <a:ext cx="1424008" cy="646331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hr-HR" b="1" dirty="0">
                <a:solidFill>
                  <a:srgbClr val="F2FDF7"/>
                </a:solidFill>
              </a:rPr>
              <a:t>3. Korisne informacije</a:t>
            </a:r>
            <a:endParaRPr lang="en-US" b="1" dirty="0"/>
          </a:p>
        </p:txBody>
      </p:sp>
      <p:sp>
        <p:nvSpPr>
          <p:cNvPr id="18" name="Text Box 86"/>
          <p:cNvSpPr txBox="1">
            <a:spLocks noChangeArrowheads="1"/>
          </p:cNvSpPr>
          <p:nvPr/>
        </p:nvSpPr>
        <p:spPr bwMode="auto">
          <a:xfrm>
            <a:off x="3257531" y="252323"/>
            <a:ext cx="1424007" cy="646331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hr-HR" b="1" dirty="0">
                <a:solidFill>
                  <a:srgbClr val="F2FDF7"/>
                </a:solidFill>
              </a:rPr>
              <a:t>2. Odluka o upisu</a:t>
            </a:r>
            <a:endParaRPr lang="en-US" b="1" dirty="0"/>
          </a:p>
        </p:txBody>
      </p:sp>
      <p:sp>
        <p:nvSpPr>
          <p:cNvPr id="23" name="Text Box 84"/>
          <p:cNvSpPr txBox="1">
            <a:spLocks noChangeArrowheads="1"/>
          </p:cNvSpPr>
          <p:nvPr/>
        </p:nvSpPr>
        <p:spPr bwMode="auto">
          <a:xfrm>
            <a:off x="457200" y="471488"/>
            <a:ext cx="1084221" cy="40011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hr-HR" sz="2000" b="1" dirty="0">
                <a:solidFill>
                  <a:srgbClr val="F2FDF7"/>
                </a:solidFill>
              </a:rPr>
              <a:t>Upisi</a:t>
            </a:r>
            <a:endParaRPr lang="en-US" sz="2000" b="1" dirty="0"/>
          </a:p>
        </p:txBody>
      </p:sp>
      <p:sp>
        <p:nvSpPr>
          <p:cNvPr id="24" name="Text Box 87"/>
          <p:cNvSpPr txBox="1">
            <a:spLocks noChangeArrowheads="1"/>
          </p:cNvSpPr>
          <p:nvPr/>
        </p:nvSpPr>
        <p:spPr bwMode="auto">
          <a:xfrm>
            <a:off x="1722683" y="266611"/>
            <a:ext cx="1533546" cy="646331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hr-HR" b="1" dirty="0">
                <a:solidFill>
                  <a:srgbClr val="F2FDF7"/>
                </a:solidFill>
              </a:rPr>
              <a:t>1. Elementi i kriteriji</a:t>
            </a:r>
            <a:endParaRPr lang="en-US" b="1" dirty="0"/>
          </a:p>
        </p:txBody>
      </p:sp>
      <p:sp>
        <p:nvSpPr>
          <p:cNvPr id="25" name="TextBox 24"/>
          <p:cNvSpPr txBox="1"/>
          <p:nvPr/>
        </p:nvSpPr>
        <p:spPr>
          <a:xfrm>
            <a:off x="6105546" y="252322"/>
            <a:ext cx="135314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b="1" dirty="0">
                <a:solidFill>
                  <a:schemeClr val="bg1"/>
                </a:solidFill>
              </a:rPr>
              <a:t>4. Naši savjeti</a:t>
            </a:r>
            <a:endParaRPr lang="hr-HR" b="1" dirty="0">
              <a:solidFill>
                <a:schemeClr val="bg1"/>
              </a:solidFill>
            </a:endParaRPr>
          </a:p>
        </p:txBody>
      </p:sp>
      <p:sp>
        <p:nvSpPr>
          <p:cNvPr id="17" name="Text Box 87"/>
          <p:cNvSpPr txBox="1">
            <a:spLocks noChangeArrowheads="1"/>
          </p:cNvSpPr>
          <p:nvPr/>
        </p:nvSpPr>
        <p:spPr bwMode="auto">
          <a:xfrm>
            <a:off x="701622" y="1557020"/>
            <a:ext cx="7985177" cy="419989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hr-HR" sz="2400" b="1" dirty="0">
                <a:solidFill>
                  <a:srgbClr val="00B0F0"/>
                </a:solidFill>
              </a:rPr>
              <a:t>  3. Poseban element vrednovanja</a:t>
            </a:r>
            <a:endParaRPr lang="hr-HR" sz="2400" b="1" dirty="0">
              <a:solidFill>
                <a:srgbClr val="00B0F0"/>
              </a:solidFill>
            </a:endParaRPr>
          </a:p>
          <a:p>
            <a:pPr>
              <a:spcBef>
                <a:spcPct val="50000"/>
              </a:spcBef>
            </a:pPr>
            <a:endParaRPr lang="hr-HR" sz="800" b="1" dirty="0"/>
          </a:p>
          <a:p>
            <a:pPr>
              <a:spcBef>
                <a:spcPct val="50000"/>
              </a:spcBef>
            </a:pPr>
            <a:r>
              <a:rPr lang="hr-HR" dirty="0"/>
              <a:t>a) Kandidati sa </a:t>
            </a:r>
            <a:r>
              <a:rPr lang="hr-HR" b="1" dirty="0"/>
              <a:t>zdravstvenim teškoćama – stručno mišljenje HZZ-a</a:t>
            </a:r>
            <a:endParaRPr lang="hr-HR" b="1" dirty="0"/>
          </a:p>
          <a:p>
            <a:pPr>
              <a:spcBef>
                <a:spcPct val="50000"/>
              </a:spcBef>
            </a:pPr>
            <a:r>
              <a:rPr lang="hr-HR" dirty="0"/>
              <a:t>b) Kandidati koji žive u </a:t>
            </a:r>
            <a:r>
              <a:rPr lang="hr-HR" b="1" dirty="0"/>
              <a:t>otežanim uvjetima obrazovanja </a:t>
            </a:r>
            <a:r>
              <a:rPr lang="hr-HR" dirty="0"/>
              <a:t>uzrokovanim nepovoljnim ekonomskim, socijalnim te odgojnim čimbenicima (liječničke potvrde roditelja, potvrda o nezaposlenosti, potvrda CZSS, smrtni list)</a:t>
            </a:r>
            <a:endParaRPr lang="hr-HR" dirty="0"/>
          </a:p>
          <a:p>
            <a:pPr>
              <a:spcBef>
                <a:spcPct val="50000"/>
              </a:spcBef>
            </a:pPr>
            <a:r>
              <a:rPr lang="hr-HR" dirty="0"/>
              <a:t>c) Kandidati za upis na osnovi Nacionalne strategije za uključivanje Roma</a:t>
            </a:r>
            <a:endParaRPr lang="hr-HR" dirty="0"/>
          </a:p>
          <a:p>
            <a:pPr>
              <a:spcBef>
                <a:spcPct val="50000"/>
              </a:spcBef>
            </a:pPr>
            <a:endParaRPr lang="hr-HR" dirty="0"/>
          </a:p>
          <a:p>
            <a:pPr>
              <a:spcBef>
                <a:spcPct val="50000"/>
              </a:spcBef>
              <a:buFontTx/>
              <a:buChar char="-"/>
            </a:pPr>
            <a:r>
              <a:rPr lang="hr-HR" b="1" dirty="0"/>
              <a:t>boduje se SAMO najpovoljniji</a:t>
            </a:r>
            <a:endParaRPr lang="hr-HR" b="1" dirty="0"/>
          </a:p>
          <a:p>
            <a:pPr>
              <a:spcBef>
                <a:spcPct val="50000"/>
              </a:spcBef>
            </a:pPr>
            <a:r>
              <a:rPr lang="hr-HR" sz="2000" dirty="0">
                <a:solidFill>
                  <a:schemeClr val="tx2"/>
                </a:solidFill>
              </a:rPr>
              <a:t>     *</a:t>
            </a:r>
            <a:r>
              <a:rPr lang="hr-HR" sz="2000" dirty="0"/>
              <a:t> Nužno dostavlja dokaze srednjoj školi </a:t>
            </a:r>
            <a:endParaRPr lang="hr-HR" sz="2000" dirty="0"/>
          </a:p>
          <a:p>
            <a:pPr>
              <a:spcBef>
                <a:spcPct val="50000"/>
              </a:spcBef>
            </a:pPr>
            <a:r>
              <a:rPr lang="hr-HR" sz="2000" dirty="0">
                <a:solidFill>
                  <a:schemeClr val="tx2"/>
                </a:solidFill>
              </a:rPr>
              <a:t>     * *</a:t>
            </a:r>
            <a:r>
              <a:rPr lang="hr-HR" sz="2000" dirty="0"/>
              <a:t> Može ostvariti </a:t>
            </a:r>
            <a:r>
              <a:rPr lang="hr-HR" sz="2000" dirty="0">
                <a:solidFill>
                  <a:schemeClr val="tx2"/>
                </a:solidFill>
              </a:rPr>
              <a:t>1bod; 2 boda; izravan upis</a:t>
            </a:r>
            <a:endParaRPr lang="en-US" sz="1600" b="1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78" descr="card1"/>
          <p:cNvPicPr>
            <a:picLocks noChangeAspect="1" noChangeArrowheads="1"/>
          </p:cNvPicPr>
          <p:nvPr/>
        </p:nvPicPr>
        <p:blipFill>
          <a:blip r:embed="rId1" cstate="print"/>
          <a:srcRect/>
          <a:stretch>
            <a:fillRect/>
          </a:stretch>
        </p:blipFill>
        <p:spPr bwMode="auto">
          <a:xfrm>
            <a:off x="0" y="-14288"/>
            <a:ext cx="9182100" cy="6886576"/>
          </a:xfrm>
          <a:prstGeom prst="rect">
            <a:avLst/>
          </a:prstGeom>
          <a:noFill/>
          <a:effectLst>
            <a:outerShdw dist="35921" dir="2700000" algn="ctr" rotWithShape="0">
              <a:srgbClr val="808080">
                <a:alpha val="20000"/>
              </a:srgbClr>
            </a:outerShdw>
          </a:effectLst>
        </p:spPr>
      </p:pic>
      <p:pic>
        <p:nvPicPr>
          <p:cNvPr id="10280" name="Picture 40" descr="card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82100" cy="6886575"/>
          </a:xfrm>
          <a:prstGeom prst="rect">
            <a:avLst/>
          </a:prstGeom>
          <a:noFill/>
          <a:effectLst>
            <a:outerShdw dist="35921" dir="2700000" algn="ctr" rotWithShape="0">
              <a:srgbClr val="808080">
                <a:alpha val="20000"/>
              </a:srgbClr>
            </a:outerShdw>
          </a:effectLst>
        </p:spPr>
      </p:pic>
      <p:pic>
        <p:nvPicPr>
          <p:cNvPr id="10281" name="Picture 41" descr="card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82100" cy="6886575"/>
          </a:xfrm>
          <a:prstGeom prst="rect">
            <a:avLst/>
          </a:prstGeom>
          <a:noFill/>
          <a:effectLst>
            <a:outerShdw dist="35921" dir="2700000" algn="ctr" rotWithShape="0">
              <a:srgbClr val="808080">
                <a:alpha val="20000"/>
              </a:srgbClr>
            </a:outerShdw>
          </a:effectLst>
        </p:spPr>
      </p:pic>
      <p:pic>
        <p:nvPicPr>
          <p:cNvPr id="10284" name="Picture 44" descr="card1"/>
          <p:cNvPicPr>
            <a:picLocks noChangeAspect="1" noChangeArrowheads="1"/>
          </p:cNvPicPr>
          <p:nvPr/>
        </p:nvPicPr>
        <p:blipFill>
          <a:blip r:embed="rId1" cstate="print"/>
          <a:srcRect/>
          <a:stretch>
            <a:fillRect/>
          </a:stretch>
        </p:blipFill>
        <p:spPr bwMode="auto">
          <a:xfrm>
            <a:off x="0" y="0"/>
            <a:ext cx="9182100" cy="6886575"/>
          </a:xfrm>
          <a:prstGeom prst="rect">
            <a:avLst/>
          </a:prstGeom>
          <a:noFill/>
          <a:effectLst>
            <a:outerShdw dist="35921" dir="2700000" algn="ctr" rotWithShape="0">
              <a:srgbClr val="808080">
                <a:alpha val="20000"/>
              </a:srgbClr>
            </a:outerShdw>
          </a:effectLst>
        </p:spPr>
      </p:pic>
      <p:pic>
        <p:nvPicPr>
          <p:cNvPr id="10282" name="Picture 42" descr="card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0"/>
            <a:ext cx="9182100" cy="6886575"/>
          </a:xfrm>
          <a:prstGeom prst="rect">
            <a:avLst/>
          </a:prstGeom>
          <a:noFill/>
          <a:effectLst>
            <a:outerShdw dist="35921" dir="2700000" algn="ctr" rotWithShape="0">
              <a:srgbClr val="808080">
                <a:alpha val="20000"/>
              </a:srgbClr>
            </a:outerShdw>
          </a:effectLst>
        </p:spPr>
      </p:pic>
      <p:pic>
        <p:nvPicPr>
          <p:cNvPr id="10283" name="Picture 43" descr="card2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0" y="0"/>
            <a:ext cx="9182100" cy="6886575"/>
          </a:xfrm>
          <a:prstGeom prst="rect">
            <a:avLst/>
          </a:prstGeom>
          <a:noFill/>
          <a:effectLst>
            <a:outerShdw dist="35921" dir="2700000" algn="ctr" rotWithShape="0">
              <a:srgbClr val="808080">
                <a:alpha val="20000"/>
              </a:srgbClr>
            </a:outerShdw>
          </a:effectLst>
        </p:spPr>
      </p:pic>
      <p:sp>
        <p:nvSpPr>
          <p:cNvPr id="10290" name="AutoShape 50"/>
          <p:cNvSpPr>
            <a:spLocks noChangeArrowheads="1"/>
          </p:cNvSpPr>
          <p:nvPr/>
        </p:nvSpPr>
        <p:spPr bwMode="auto">
          <a:xfrm>
            <a:off x="533400" y="1447800"/>
            <a:ext cx="8153400" cy="4876800"/>
          </a:xfrm>
          <a:prstGeom prst="roundRect">
            <a:avLst>
              <a:gd name="adj" fmla="val 16667"/>
            </a:avLst>
          </a:prstGeom>
          <a:solidFill>
            <a:srgbClr val="F2FDF7"/>
          </a:solidFill>
          <a:ln w="9525">
            <a:noFill/>
            <a:round/>
          </a:ln>
          <a:effectLst/>
        </p:spPr>
        <p:txBody>
          <a:bodyPr wrap="none" anchor="ctr"/>
          <a:lstStyle/>
          <a:p>
            <a:endParaRPr lang="hr-HR"/>
          </a:p>
        </p:txBody>
      </p:sp>
      <p:sp>
        <p:nvSpPr>
          <p:cNvPr id="16" name="Text Box 85"/>
          <p:cNvSpPr txBox="1">
            <a:spLocks noChangeArrowheads="1"/>
          </p:cNvSpPr>
          <p:nvPr/>
        </p:nvSpPr>
        <p:spPr bwMode="auto">
          <a:xfrm>
            <a:off x="4681538" y="252323"/>
            <a:ext cx="1424008" cy="646331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hr-HR" b="1" dirty="0">
                <a:solidFill>
                  <a:srgbClr val="F2FDF7"/>
                </a:solidFill>
              </a:rPr>
              <a:t>3. Korisne informacije</a:t>
            </a:r>
            <a:endParaRPr lang="en-US" b="1" dirty="0"/>
          </a:p>
        </p:txBody>
      </p:sp>
      <p:sp>
        <p:nvSpPr>
          <p:cNvPr id="18" name="Text Box 86"/>
          <p:cNvSpPr txBox="1">
            <a:spLocks noChangeArrowheads="1"/>
          </p:cNvSpPr>
          <p:nvPr/>
        </p:nvSpPr>
        <p:spPr bwMode="auto">
          <a:xfrm>
            <a:off x="3257531" y="252323"/>
            <a:ext cx="1424007" cy="646331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hr-HR" b="1" dirty="0">
                <a:solidFill>
                  <a:srgbClr val="F2FDF7"/>
                </a:solidFill>
              </a:rPr>
              <a:t>2. Odluka o upisu</a:t>
            </a:r>
            <a:endParaRPr lang="en-US" b="1" dirty="0"/>
          </a:p>
        </p:txBody>
      </p:sp>
      <p:sp>
        <p:nvSpPr>
          <p:cNvPr id="23" name="Text Box 84"/>
          <p:cNvSpPr txBox="1">
            <a:spLocks noChangeArrowheads="1"/>
          </p:cNvSpPr>
          <p:nvPr/>
        </p:nvSpPr>
        <p:spPr bwMode="auto">
          <a:xfrm>
            <a:off x="457200" y="471488"/>
            <a:ext cx="1084221" cy="40011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hr-HR" sz="2000" b="1" dirty="0">
                <a:solidFill>
                  <a:srgbClr val="F2FDF7"/>
                </a:solidFill>
              </a:rPr>
              <a:t>Upisi</a:t>
            </a:r>
            <a:endParaRPr lang="en-US" sz="2000" b="1" dirty="0"/>
          </a:p>
        </p:txBody>
      </p:sp>
      <p:sp>
        <p:nvSpPr>
          <p:cNvPr id="24" name="Text Box 87"/>
          <p:cNvSpPr txBox="1">
            <a:spLocks noChangeArrowheads="1"/>
          </p:cNvSpPr>
          <p:nvPr/>
        </p:nvSpPr>
        <p:spPr bwMode="auto">
          <a:xfrm>
            <a:off x="1722683" y="266611"/>
            <a:ext cx="1533546" cy="646331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hr-HR" b="1" dirty="0">
                <a:solidFill>
                  <a:srgbClr val="F2FDF7"/>
                </a:solidFill>
              </a:rPr>
              <a:t>1. Elementi i kriteriji</a:t>
            </a:r>
            <a:endParaRPr lang="en-US" b="1" dirty="0"/>
          </a:p>
        </p:txBody>
      </p:sp>
      <p:sp>
        <p:nvSpPr>
          <p:cNvPr id="25" name="TextBox 24"/>
          <p:cNvSpPr txBox="1"/>
          <p:nvPr/>
        </p:nvSpPr>
        <p:spPr>
          <a:xfrm>
            <a:off x="6105546" y="252322"/>
            <a:ext cx="135314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b="1" dirty="0">
                <a:solidFill>
                  <a:schemeClr val="bg1"/>
                </a:solidFill>
              </a:rPr>
              <a:t>4. Naši savjeti</a:t>
            </a:r>
            <a:endParaRPr lang="hr-HR" b="1" dirty="0">
              <a:solidFill>
                <a:schemeClr val="bg1"/>
              </a:solidFill>
            </a:endParaRPr>
          </a:p>
        </p:txBody>
      </p:sp>
      <p:sp>
        <p:nvSpPr>
          <p:cNvPr id="17" name="Text Box 87"/>
          <p:cNvSpPr txBox="1">
            <a:spLocks noChangeArrowheads="1"/>
          </p:cNvSpPr>
          <p:nvPr/>
        </p:nvSpPr>
        <p:spPr bwMode="auto">
          <a:xfrm>
            <a:off x="827352" y="1628775"/>
            <a:ext cx="7985177" cy="119888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hr-HR" sz="2400" b="1" dirty="0">
                <a:solidFill>
                  <a:srgbClr val="00B0F0"/>
                </a:solidFill>
              </a:rPr>
              <a:t>  3. Poseban element vrednovanja</a:t>
            </a:r>
            <a:endParaRPr lang="hr-HR" sz="2400" b="1" dirty="0">
              <a:solidFill>
                <a:srgbClr val="00B0F0"/>
              </a:solidFill>
            </a:endParaRPr>
          </a:p>
          <a:p>
            <a:pPr>
              <a:spcBef>
                <a:spcPct val="50000"/>
              </a:spcBef>
            </a:pPr>
            <a:r>
              <a:rPr lang="hr-HR" altLang="en-US" sz="2400" dirty="0" err="1">
                <a:latin typeface="Source Sans Pro" panose="020B0503030403020204" pitchFamily="34" charset="0"/>
                <a:ea typeface="Source Sans Pro" panose="020B0503030403020204" pitchFamily="34" charset="0"/>
              </a:rPr>
              <a:t>d) </a:t>
            </a:r>
            <a:r>
              <a:rPr lang="en-US" sz="2400" dirty="0" err="1">
                <a:latin typeface="Source Sans Pro" panose="020B0503030403020204" pitchFamily="34" charset="0"/>
                <a:ea typeface="Source Sans Pro" panose="020B0503030403020204" pitchFamily="34" charset="0"/>
              </a:rPr>
              <a:t>Kandidati</a:t>
            </a:r>
            <a:r>
              <a:rPr lang="en-US" sz="24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 s </a:t>
            </a:r>
            <a:r>
              <a:rPr lang="en-US" sz="2400" dirty="0" err="1">
                <a:latin typeface="Source Sans Pro" panose="020B0503030403020204" pitchFamily="34" charset="0"/>
                <a:ea typeface="Source Sans Pro" panose="020B0503030403020204" pitchFamily="34" charset="0"/>
              </a:rPr>
              <a:t>teškoćama</a:t>
            </a:r>
            <a:r>
              <a:rPr lang="en-US" sz="24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 u </a:t>
            </a:r>
            <a:r>
              <a:rPr lang="en-US" sz="2400" dirty="0" err="1">
                <a:latin typeface="Source Sans Pro" panose="020B0503030403020204" pitchFamily="34" charset="0"/>
                <a:ea typeface="Source Sans Pro" panose="020B0503030403020204" pitchFamily="34" charset="0"/>
              </a:rPr>
              <a:t>razvoju</a:t>
            </a:r>
            <a:endParaRPr lang="hr-HR" sz="2400" b="1" dirty="0">
              <a:solidFill>
                <a:srgbClr val="00B0F0"/>
              </a:solidFill>
            </a:endParaRPr>
          </a:p>
          <a:p>
            <a:pPr>
              <a:spcBef>
                <a:spcPct val="50000"/>
              </a:spcBef>
            </a:pPr>
            <a:endParaRPr lang="hr-HR" sz="800" b="1" dirty="0"/>
          </a:p>
        </p:txBody>
      </p:sp>
      <p:sp>
        <p:nvSpPr>
          <p:cNvPr id="2" name="Content Placeholder 7"/>
          <p:cNvSpPr txBox="1"/>
          <p:nvPr/>
        </p:nvSpPr>
        <p:spPr bwMode="auto">
          <a:xfrm>
            <a:off x="539019" y="2780815"/>
            <a:ext cx="8318001" cy="3953596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>
            <a:normAutofit/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buFontTx/>
              <a:buNone/>
            </a:pPr>
            <a:endParaRPr lang="hr-HR" sz="1600" kern="0" dirty="0">
              <a:cs typeface="Times New Roman" panose="02020603050405020304" pitchFamily="18" charset="0"/>
            </a:endParaRPr>
          </a:p>
          <a:p>
            <a:r>
              <a:rPr lang="hr-HR" sz="1600" b="1" i="1" kern="0" dirty="0">
                <a:solidFill>
                  <a:srgbClr val="FF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Obavezni priložiti Rješenje o primjerenom obliku školovanja</a:t>
            </a:r>
            <a:endParaRPr lang="hr-HR" sz="1600" b="1" i="1" kern="0" dirty="0">
              <a:solidFill>
                <a:srgbClr val="FF0000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1600" b="1" i="1" kern="0" dirty="0" err="1">
                <a:solidFill>
                  <a:srgbClr val="FF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Zasebno</a:t>
            </a:r>
            <a:r>
              <a:rPr lang="en-US" sz="1600" b="1" i="1" kern="0" dirty="0">
                <a:solidFill>
                  <a:srgbClr val="FF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b="1" i="1" kern="0" dirty="0" err="1">
                <a:solidFill>
                  <a:srgbClr val="FF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rangiranje</a:t>
            </a:r>
            <a:endParaRPr lang="en-US" sz="1600" b="1" i="1" kern="0" dirty="0" err="1">
              <a:solidFill>
                <a:srgbClr val="FF0000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1600" b="1" i="1" kern="0" dirty="0">
              <a:solidFill>
                <a:srgbClr val="FF0000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1600" b="1" i="1" kern="0" dirty="0" err="1">
                <a:solidFill>
                  <a:srgbClr val="FF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Mogu</a:t>
            </a:r>
            <a:r>
              <a:rPr lang="en-US" sz="1600" b="1" i="1" kern="0" dirty="0">
                <a:solidFill>
                  <a:srgbClr val="FF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b="1" i="1" kern="0" dirty="0" err="1">
                <a:solidFill>
                  <a:srgbClr val="FF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prijaviti</a:t>
            </a:r>
            <a:r>
              <a:rPr lang="en-US" sz="1600" b="1" i="1" kern="0" dirty="0">
                <a:solidFill>
                  <a:srgbClr val="FF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r-HR" altLang="en-US" sz="1600" b="1" i="1" kern="0" dirty="0" err="1">
                <a:solidFill>
                  <a:srgbClr val="FF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SAMO </a:t>
            </a:r>
            <a:r>
              <a:rPr lang="en-US" sz="1600" b="1" i="1" kern="0" dirty="0" err="1">
                <a:solidFill>
                  <a:srgbClr val="FF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programe</a:t>
            </a:r>
            <a:r>
              <a:rPr lang="en-US" sz="1600" b="1" i="1" kern="0" dirty="0">
                <a:solidFill>
                  <a:srgbClr val="FF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za </a:t>
            </a:r>
            <a:r>
              <a:rPr lang="en-US" sz="1600" b="1" i="1" kern="0" dirty="0" err="1">
                <a:solidFill>
                  <a:srgbClr val="FF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koje</a:t>
            </a:r>
            <a:r>
              <a:rPr lang="en-US" sz="1600" b="1" i="1" kern="0" dirty="0">
                <a:solidFill>
                  <a:srgbClr val="FF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b="1" i="1" kern="0" dirty="0" err="1">
                <a:solidFill>
                  <a:srgbClr val="FF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su</a:t>
            </a:r>
            <a:r>
              <a:rPr lang="en-US" sz="1600" b="1" i="1" kern="0" dirty="0">
                <a:solidFill>
                  <a:srgbClr val="FF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b="1" i="1" kern="0" dirty="0" err="1">
                <a:solidFill>
                  <a:srgbClr val="FF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dobili</a:t>
            </a:r>
            <a:r>
              <a:rPr lang="en-US" sz="1600" b="1" i="1" kern="0" dirty="0">
                <a:solidFill>
                  <a:srgbClr val="FF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b="1" i="1" kern="0" dirty="0" err="1">
                <a:solidFill>
                  <a:srgbClr val="FF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stručno</a:t>
            </a:r>
            <a:r>
              <a:rPr lang="en-US" sz="1600" b="1" i="1" kern="0" dirty="0">
                <a:solidFill>
                  <a:srgbClr val="FF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b="1" i="1" kern="0" dirty="0" err="1">
                <a:solidFill>
                  <a:srgbClr val="FF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mišljenje</a:t>
            </a:r>
            <a:r>
              <a:rPr lang="hr-HR" altLang="en-US" sz="1600" b="1" i="1" kern="0" dirty="0" err="1">
                <a:solidFill>
                  <a:srgbClr val="FF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Službe za profesionalno usmjeravanje HZZ-a</a:t>
            </a:r>
            <a:endParaRPr lang="en-US" altLang="en-US" sz="1600" b="1" i="1" kern="0" dirty="0">
              <a:solidFill>
                <a:srgbClr val="FF0000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altLang="en-US" sz="1600" b="1" i="1" kern="0" dirty="0">
              <a:solidFill>
                <a:srgbClr val="FF0000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1600" b="1" i="1" kern="0" dirty="0" err="1">
                <a:solidFill>
                  <a:srgbClr val="FF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Kvote</a:t>
            </a:r>
            <a:r>
              <a:rPr lang="en-US" sz="1600" b="1" i="1" kern="0" dirty="0">
                <a:solidFill>
                  <a:srgbClr val="FF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b="1" i="1" kern="0" dirty="0" err="1">
                <a:solidFill>
                  <a:srgbClr val="FF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određene</a:t>
            </a:r>
            <a:r>
              <a:rPr lang="en-US" sz="1600" b="1" i="1" kern="0" dirty="0">
                <a:solidFill>
                  <a:srgbClr val="FF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b="1" i="1" kern="0" dirty="0" err="1">
                <a:solidFill>
                  <a:srgbClr val="FF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Državnim</a:t>
            </a:r>
            <a:r>
              <a:rPr lang="en-US" sz="1600" b="1" i="1" kern="0" dirty="0">
                <a:solidFill>
                  <a:srgbClr val="FF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b="1" i="1" kern="0" dirty="0" err="1">
                <a:solidFill>
                  <a:srgbClr val="FF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pedagoškim</a:t>
            </a:r>
            <a:r>
              <a:rPr lang="en-US" sz="1600" b="1" i="1" kern="0" dirty="0">
                <a:solidFill>
                  <a:srgbClr val="FF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b="1" i="1" kern="0" dirty="0" err="1">
                <a:solidFill>
                  <a:srgbClr val="FF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standardom</a:t>
            </a:r>
            <a:endParaRPr lang="en-US" sz="1600" b="1" i="1" kern="0" dirty="0">
              <a:solidFill>
                <a:srgbClr val="FF0000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1600" b="1" i="1" kern="0" dirty="0" err="1">
                <a:solidFill>
                  <a:srgbClr val="FF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Prijavljuju</a:t>
            </a:r>
            <a:r>
              <a:rPr lang="en-US" sz="1600" b="1" i="1" kern="0" dirty="0">
                <a:solidFill>
                  <a:srgbClr val="FF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b="1" i="1" kern="0" dirty="0" err="1">
                <a:solidFill>
                  <a:srgbClr val="FF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programe</a:t>
            </a:r>
            <a:r>
              <a:rPr lang="en-US" sz="1600" b="1" i="1" kern="0" dirty="0">
                <a:solidFill>
                  <a:srgbClr val="FF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b="1" i="1" kern="0" dirty="0" err="1">
                <a:solidFill>
                  <a:srgbClr val="FF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kod</a:t>
            </a:r>
            <a:r>
              <a:rPr lang="en-US" sz="1600" b="1" i="1" kern="0" dirty="0">
                <a:solidFill>
                  <a:srgbClr val="FF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b="1" i="1" kern="0" dirty="0" err="1">
                <a:solidFill>
                  <a:srgbClr val="FF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nadležnih</a:t>
            </a:r>
            <a:r>
              <a:rPr lang="en-US" sz="1600" b="1" i="1" kern="0" dirty="0">
                <a:solidFill>
                  <a:srgbClr val="FF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b="1" i="1" kern="0" dirty="0" err="1">
                <a:solidFill>
                  <a:srgbClr val="FF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upravnih</a:t>
            </a:r>
            <a:r>
              <a:rPr lang="en-US" sz="1600" b="1" i="1" kern="0" dirty="0">
                <a:solidFill>
                  <a:srgbClr val="FF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b="1" i="1" kern="0" dirty="0" err="1">
                <a:solidFill>
                  <a:srgbClr val="FF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tijela</a:t>
            </a:r>
            <a:r>
              <a:rPr lang="en-US" sz="1600" b="1" i="1" kern="0" dirty="0">
                <a:solidFill>
                  <a:srgbClr val="FF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b="1" i="1" kern="0" dirty="0" err="1">
                <a:solidFill>
                  <a:srgbClr val="FF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županije</a:t>
            </a:r>
            <a:r>
              <a:rPr lang="en-US" sz="1600" b="1" i="1" kern="0" dirty="0">
                <a:solidFill>
                  <a:srgbClr val="FF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u za to </a:t>
            </a:r>
            <a:r>
              <a:rPr lang="en-US" sz="1600" b="1" i="1" kern="0" dirty="0" err="1">
                <a:solidFill>
                  <a:srgbClr val="FF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propisanom</a:t>
            </a:r>
            <a:r>
              <a:rPr lang="en-US" sz="1600" b="1" i="1" kern="0" dirty="0">
                <a:solidFill>
                  <a:srgbClr val="FF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b="1" i="1" kern="0" dirty="0" err="1">
                <a:solidFill>
                  <a:srgbClr val="FF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roku</a:t>
            </a:r>
            <a:endParaRPr lang="en-US" sz="1600" b="1" i="1" kern="0" dirty="0">
              <a:solidFill>
                <a:srgbClr val="FF0000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1800" kern="0" dirty="0"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hr-HR" sz="1800" kern="0" dirty="0"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tags/tag1.xml><?xml version="1.0" encoding="utf-8"?>
<p:tagLst xmlns:p="http://schemas.openxmlformats.org/presentationml/2006/main">
  <p:tag name="TABLE_ENDDRAG_ORIGIN_RECT" val="619*293"/>
  <p:tag name="TABLE_ENDDRAG_RECT" val="50*204*619*293"/>
</p:tagLst>
</file>

<file path=ppt/tags/tag2.xml><?xml version="1.0" encoding="utf-8"?>
<p:tagLst xmlns:p="http://schemas.openxmlformats.org/presentationml/2006/main">
  <p:tag name="TABLE_ENDDRAG_ORIGIN_RECT" val="619*305"/>
  <p:tag name="TABLE_ENDDRAG_RECT" val="50*177*619*305"/>
</p:tagLst>
</file>

<file path=ppt/tags/tag3.xml><?xml version="1.0" encoding="utf-8"?>
<p:tagLst xmlns:p="http://schemas.openxmlformats.org/presentationml/2006/main">
  <p:tag name="TABLE_ENDDRAG_ORIGIN_RECT" val="619*300"/>
  <p:tag name="TABLE_ENDDRAG_RECT" val="50*197*619*300"/>
</p:tagLst>
</file>

<file path=ppt/theme/theme1.xml><?xml version="1.0" encoding="utf-8"?>
<a:theme xmlns:a="http://schemas.openxmlformats.org/drawingml/2006/main" name="Default Design">
  <a:themeElements>
    <a:clrScheme name="">
      <a:dk1>
        <a:srgbClr val="333333"/>
      </a:dk1>
      <a:lt1>
        <a:srgbClr val="FFFFFF"/>
      </a:lt1>
      <a:dk2>
        <a:srgbClr val="FF0000"/>
      </a:dk2>
      <a:lt2>
        <a:srgbClr val="666666"/>
      </a:lt2>
      <a:accent1>
        <a:srgbClr val="00FF00"/>
      </a:accent1>
      <a:accent2>
        <a:srgbClr val="66CCFF"/>
      </a:accent2>
      <a:accent3>
        <a:srgbClr val="FFFFFF"/>
      </a:accent3>
      <a:accent4>
        <a:srgbClr val="2A2A2A"/>
      </a:accent4>
      <a:accent5>
        <a:srgbClr val="AAFFAA"/>
      </a:accent5>
      <a:accent6>
        <a:srgbClr val="5CB9E7"/>
      </a:accent6>
      <a:hlink>
        <a:srgbClr val="333333"/>
      </a:hlink>
      <a:folHlink>
        <a:srgbClr val="999999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3">
        <a:dk1>
          <a:srgbClr val="000066"/>
        </a:dk1>
        <a:lt1>
          <a:srgbClr val="FFFFFF"/>
        </a:lt1>
        <a:dk2>
          <a:srgbClr val="000066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56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4">
        <a:dk1>
          <a:srgbClr val="000066"/>
        </a:dk1>
        <a:lt1>
          <a:srgbClr val="FFFFFF"/>
        </a:lt1>
        <a:dk2>
          <a:srgbClr val="000066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56"/>
        </a:accent4>
        <a:accent5>
          <a:srgbClr val="DAEDEF"/>
        </a:accent5>
        <a:accent6>
          <a:srgbClr val="2D2D8A"/>
        </a:accent6>
        <a:hlink>
          <a:srgbClr val="3366FF"/>
        </a:hlink>
        <a:folHlink>
          <a:srgbClr val="66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5">
        <a:dk1>
          <a:srgbClr val="000066"/>
        </a:dk1>
        <a:lt1>
          <a:srgbClr val="FFFFFF"/>
        </a:lt1>
        <a:dk2>
          <a:srgbClr val="000066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56"/>
        </a:accent4>
        <a:accent5>
          <a:srgbClr val="DAEDEF"/>
        </a:accent5>
        <a:accent6>
          <a:srgbClr val="2D2D8A"/>
        </a:accent6>
        <a:hlink>
          <a:srgbClr val="000066"/>
        </a:hlink>
        <a:folHlink>
          <a:srgbClr val="3333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6">
        <a:dk1>
          <a:srgbClr val="000066"/>
        </a:dk1>
        <a:lt1>
          <a:srgbClr val="FFFFFF"/>
        </a:lt1>
        <a:dk2>
          <a:srgbClr val="000066"/>
        </a:dk2>
        <a:lt2>
          <a:srgbClr val="808080"/>
        </a:lt2>
        <a:accent1>
          <a:srgbClr val="CCECFF"/>
        </a:accent1>
        <a:accent2>
          <a:srgbClr val="333399"/>
        </a:accent2>
        <a:accent3>
          <a:srgbClr val="FFFFFF"/>
        </a:accent3>
        <a:accent4>
          <a:srgbClr val="000056"/>
        </a:accent4>
        <a:accent5>
          <a:srgbClr val="E2F4FF"/>
        </a:accent5>
        <a:accent6>
          <a:srgbClr val="2D2D8A"/>
        </a:accent6>
        <a:hlink>
          <a:srgbClr val="000066"/>
        </a:hlink>
        <a:folHlink>
          <a:srgbClr val="3333F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14401</Words>
  <Application>WPS Presentation</Application>
  <PresentationFormat>Prikaz na zaslonu (4:3)</PresentationFormat>
  <Paragraphs>1058</Paragraphs>
  <Slides>28</Slides>
  <Notes>25</Notes>
  <HiddenSlides>0</HiddenSlides>
  <MMClips>0</MMClips>
  <ScaleCrop>false</ScaleCrop>
  <HeadingPairs>
    <vt:vector size="6" baseType="variant">
      <vt:variant>
        <vt:lpstr>已用的字体</vt:lpstr>
      </vt:variant>
      <vt:variant>
        <vt:i4>19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28</vt:i4>
      </vt:variant>
    </vt:vector>
  </HeadingPairs>
  <TitlesOfParts>
    <vt:vector size="48" baseType="lpstr">
      <vt:lpstr>Arial</vt:lpstr>
      <vt:lpstr>SimSun</vt:lpstr>
      <vt:lpstr>Wingdings</vt:lpstr>
      <vt:lpstr>Source Sans Pro</vt:lpstr>
      <vt:lpstr>Calibri</vt:lpstr>
      <vt:lpstr>Times New Roman</vt:lpstr>
      <vt:lpstr>Source Sans Pro</vt:lpstr>
      <vt:lpstr>Microsoft YaHei</vt:lpstr>
      <vt:lpstr>Arial Unicode MS</vt:lpstr>
      <vt:lpstr>Times New Roman</vt:lpstr>
      <vt:lpstr>Calibri</vt:lpstr>
      <vt:lpstr>Noto Sans Symbols</vt:lpstr>
      <vt:lpstr>Noto Sans</vt:lpstr>
      <vt:lpstr>Courier New</vt:lpstr>
      <vt:lpstr>Arial</vt:lpstr>
      <vt:lpstr>Harrington</vt:lpstr>
      <vt:lpstr>等线</vt:lpstr>
      <vt:lpstr>Noto Sans Symbols</vt:lpstr>
      <vt:lpstr>等线</vt:lpstr>
      <vt:lpstr>Default Design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Presentation Magazine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Index cards template</dc:title>
  <dc:creator>Presentation Magazine</dc:creator>
  <cp:lastModifiedBy>Korisnik</cp:lastModifiedBy>
  <cp:revision>248</cp:revision>
  <cp:lastPrinted>2019-05-30T06:54:00Z</cp:lastPrinted>
  <dcterms:created xsi:type="dcterms:W3CDTF">2025-05-15T08:55:00Z</dcterms:created>
  <dcterms:modified xsi:type="dcterms:W3CDTF">2026-05-25T06:55:53Z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9EC64FC06B8145F3B72B92D34341F84F_13</vt:lpwstr>
  </property>
  <property fmtid="{D5CDD505-2E9C-101B-9397-08002B2CF9AE}" pid="3" name="KSOProductBuildVer">
    <vt:lpwstr>1033-12.2.0.19805</vt:lpwstr>
  </property>
</Properties>
</file>